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71" r:id="rId3"/>
    <p:sldId id="272" r:id="rId4"/>
    <p:sldId id="273" r:id="rId5"/>
    <p:sldId id="256" r:id="rId6"/>
    <p:sldId id="274" r:id="rId7"/>
    <p:sldId id="268" r:id="rId8"/>
    <p:sldId id="275" r:id="rId9"/>
    <p:sldId id="269" r:id="rId10"/>
    <p:sldId id="270" r:id="rId11"/>
    <p:sldId id="267" r:id="rId12"/>
    <p:sldId id="276" r:id="rId13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остояние дел и направление развития" id="{135DA348-95AF-4A04-85E5-5DD9139181E3}">
          <p14:sldIdLst>
            <p14:sldId id="266"/>
          </p14:sldIdLst>
        </p14:section>
        <p14:section name="&quot;Два слова&quot; о TGB" id="{72AB9600-9E4A-47A7-A0FC-7F37B0097663}">
          <p14:sldIdLst>
            <p14:sldId id="271"/>
            <p14:sldId id="272"/>
            <p14:sldId id="273"/>
          </p14:sldIdLst>
        </p14:section>
        <p14:section name="Что нового в TGB?" id="{95F77582-E70E-4436-97AF-E64F4E747D80}">
          <p14:sldIdLst>
            <p14:sldId id="256"/>
            <p14:sldId id="274"/>
            <p14:sldId id="268"/>
            <p14:sldId id="275"/>
            <p14:sldId id="269"/>
          </p14:sldIdLst>
        </p14:section>
        <p14:section name="Направление развития TGB 2018-2019" id="{6BDE4A95-1DCF-45F0-BCEC-AC1D048B9F0C}">
          <p14:sldIdLst>
            <p14:sldId id="270"/>
            <p14:sldId id="267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374" autoAdjust="0"/>
  </p:normalViewPr>
  <p:slideViewPr>
    <p:cSldViewPr snapToGrid="0">
      <p:cViewPr>
        <p:scale>
          <a:sx n="66" d="100"/>
          <a:sy n="66" d="100"/>
        </p:scale>
        <p:origin x="2094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06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18574-441E-4C55-8866-E48800AAC9AA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F3645-6A0E-4FDB-804F-D9374C23A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56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aseline="0" dirty="0"/>
              <a:t>Добрый вечер уважаемые коллеги!</a:t>
            </a:r>
          </a:p>
          <a:p>
            <a:r>
              <a:rPr lang="ru-RU" sz="1400" baseline="0" dirty="0"/>
              <a:t>Мой доклад завершает наш семинар. И близится момент, когда мы с удовольствием отправимся домой смотреть открытие чемпионата мира по футболу.</a:t>
            </a:r>
          </a:p>
          <a:p>
            <a:pPr rtl="0"/>
            <a:r>
              <a:rPr lang="ru-RU" sz="1400" baseline="0" dirty="0"/>
              <a:t>Традиционно на наших семинарах я делаю обзор нашей хорошо известной и распространённой системы подготовки интерактивной электронной эксплуатационной документации</a:t>
            </a:r>
            <a:r>
              <a:rPr lang="en-US" sz="1400" baseline="0" dirty="0"/>
              <a:t> – TG Builder</a:t>
            </a:r>
            <a:r>
              <a:rPr lang="ru-RU" sz="1400" baseline="0" dirty="0"/>
              <a:t>. </a:t>
            </a:r>
          </a:p>
          <a:p>
            <a:pPr rtl="0"/>
            <a:r>
              <a:rPr lang="ru-RU" sz="1400" baseline="0" dirty="0"/>
              <a:t>Не будем отходить от традиции. </a:t>
            </a:r>
          </a:p>
          <a:p>
            <a:pPr rtl="0"/>
            <a:endParaRPr lang="ru-RU" sz="1400" baseline="0" dirty="0"/>
          </a:p>
          <a:p>
            <a:pPr rtl="0"/>
            <a:r>
              <a:rPr lang="ru-RU" sz="1400" baseline="0" dirty="0"/>
              <a:t>Позвольте я в начале доклада кратко, буквально в трёх слайдах расскажу про </a:t>
            </a:r>
            <a:r>
              <a:rPr lang="en-US" sz="1400" baseline="0" dirty="0"/>
              <a:t>TGB</a:t>
            </a:r>
            <a:r>
              <a:rPr lang="ru-RU" sz="1400" baseline="0" dirty="0"/>
              <a:t>, для тех кто в силу тех или иных обстоятельств, не знаком с нашей системой. </a:t>
            </a:r>
          </a:p>
          <a:p>
            <a:pPr rtl="0"/>
            <a:r>
              <a:rPr lang="ru-RU" sz="1400" baseline="0" dirty="0"/>
              <a:t>Затем, остановлюсь на теме – «Какие новые возможности появились в </a:t>
            </a:r>
            <a:r>
              <a:rPr lang="en-US" sz="1400" baseline="0" dirty="0"/>
              <a:t>TG Builder </a:t>
            </a:r>
            <a:r>
              <a:rPr lang="ru-RU" sz="1400" baseline="0" dirty="0"/>
              <a:t>?»</a:t>
            </a:r>
            <a:r>
              <a:rPr lang="en-US" sz="1400" baseline="0" dirty="0"/>
              <a:t>.</a:t>
            </a:r>
            <a:r>
              <a:rPr lang="ru-RU" sz="1400" baseline="0" dirty="0"/>
              <a:t> </a:t>
            </a:r>
          </a:p>
          <a:p>
            <a:pPr rtl="0"/>
            <a:r>
              <a:rPr lang="ru-RU" sz="1400" baseline="0" dirty="0"/>
              <a:t>В заключительной части доклада, я расскажу об основных направлениях развития нашей системы, которые мы запланировали на 2018-2019 годы.</a:t>
            </a:r>
            <a:endParaRPr lang="en-US" sz="1400" baseline="0" dirty="0"/>
          </a:p>
          <a:p>
            <a:pPr rtl="0"/>
            <a:endParaRPr lang="ru-RU" sz="1400" baseline="0" dirty="0"/>
          </a:p>
          <a:p>
            <a:pPr rtl="0"/>
            <a:r>
              <a:rPr lang="ru-RU" sz="1400" baseline="0" dirty="0"/>
              <a:t>Перед рассказом, считаю важным отметить, что сегодня так или иначе, в докладах моих коллег уже неоднократно обсуждались различные аспекты подготовки эксплуатационной документации. Из предыдущих сообщений хорошо видно, что область подготовки ЭД – это неотъемлемая часть ИЛП – интегрированной логистической поддержки и основным (если так можно сказать)«функциональным» назначением систем разработки ЭД, мы считаем создание формализованного и удобного для работы описания системы технического обслуживания сложных изделий.</a:t>
            </a:r>
          </a:p>
          <a:p>
            <a:endParaRPr lang="ru-RU" sz="1400" baseline="0" dirty="0"/>
          </a:p>
          <a:p>
            <a:r>
              <a:rPr lang="ru-RU" sz="1400" baseline="0" dirty="0"/>
              <a:t>Итак, начнём краткий обзор системы.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376961-C3F7-4CD8-98C2-942FB927E50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44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Теперь, про актуальные направления развития</a:t>
            </a:r>
            <a:r>
              <a:rPr lang="en-US" dirty="0"/>
              <a:t>:</a:t>
            </a:r>
          </a:p>
          <a:p>
            <a:pPr rtl="0"/>
            <a:r>
              <a:rPr lang="ru-RU" dirty="0"/>
              <a:t>Как и в прошлом году – явный приоритет – работа ЭД в среде «дополненной реальности».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Мы уверены, что в этом контексте, комплекс ЭД  это часть системы обеспечивающей решение задач</a:t>
            </a:r>
          </a:p>
          <a:p>
            <a:pPr rtl="0"/>
            <a:r>
              <a:rPr lang="ru-RU" dirty="0"/>
              <a:t>удалённой \ дистанционной технической поддержки – иными словами, используя современные аппаратные средства</a:t>
            </a:r>
          </a:p>
          <a:p>
            <a:pPr rtl="0"/>
            <a:r>
              <a:rPr lang="ru-RU" dirty="0"/>
              <a:t>можно взглянуть на работу эксплуатанта «его глазами». </a:t>
            </a:r>
          </a:p>
          <a:p>
            <a:pPr rtl="0"/>
            <a:r>
              <a:rPr lang="ru-RU" dirty="0"/>
              <a:t>Вместе с этой возможность, становятся доступными  функции технического контроля во время ТО, хронометража, технической помощи.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Ведётся адаптация системы просмотра ЭД, с использованием таких новых подходов. Есть целевые проекты в нашей стране на базе этих проектов в этом и следующем годах нами ведётся разработка таких комплексов.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F3645-6A0E-4FDB-804F-D9374C23A48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52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Отдельно остановлюсь на взаимодействии с УС. Наши коллеги уже подробно рассказали про построение такого взаимодействия. </a:t>
            </a:r>
          </a:p>
          <a:p>
            <a:pPr rtl="0"/>
            <a:r>
              <a:rPr lang="ru-RU" dirty="0"/>
              <a:t>Важной частью обучения – это интерактивное взаимодействие с пользователями, например контрольные вопросы и ответы, различные последовательности изложения материала, в зависимости от специальности пользователя и решаемых учебных задач т.п. В поддержку этого подхода , в </a:t>
            </a:r>
            <a:r>
              <a:rPr lang="en-US" dirty="0"/>
              <a:t>TGB </a:t>
            </a:r>
            <a:r>
              <a:rPr lang="ru-RU" dirty="0"/>
              <a:t>ведётся разработка МД типа «Процесс». Реализация</a:t>
            </a:r>
            <a:r>
              <a:rPr lang="en-US" dirty="0"/>
              <a:t> </a:t>
            </a:r>
            <a:r>
              <a:rPr lang="ru-RU" dirty="0"/>
              <a:t>этого модуля позволит по-новому взглянуть на способ взаимодействия с ЭД.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Одним из важных направлений развития </a:t>
            </a:r>
            <a:r>
              <a:rPr lang="en-US" dirty="0"/>
              <a:t>TGB </a:t>
            </a:r>
            <a:r>
              <a:rPr lang="ru-RU" dirty="0"/>
              <a:t> - совершенствование системы хранения данных.  Планируем расширить номенклатуру поддерживаемых СУБД. На очереди </a:t>
            </a:r>
            <a:r>
              <a:rPr lang="en-US" dirty="0"/>
              <a:t>MongoDB. </a:t>
            </a:r>
            <a:r>
              <a:rPr lang="ru-RU" dirty="0"/>
              <a:t>Новая СУБД позволит более гибко подходить к вопросу выбора системы хранения данных и выбирать из признанных лидеров отрасли.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Важнейшим направлением – работа ЭСО на платформах</a:t>
            </a:r>
            <a:r>
              <a:rPr lang="en-US" dirty="0"/>
              <a:t> </a:t>
            </a:r>
            <a:r>
              <a:rPr lang="ru-RU" dirty="0"/>
              <a:t>удовлетворяющих требованиям МО РФ  («Астра»). Будет отдельное решение – как развитие веб-просмотра или отдельное приложение. Есть проекты и их в рамках – будет реализация.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Не стоит на месте и спецификация </a:t>
            </a:r>
            <a:r>
              <a:rPr lang="en-US" dirty="0"/>
              <a:t>ASD s1000D. </a:t>
            </a:r>
            <a:r>
              <a:rPr lang="ru-RU" dirty="0"/>
              <a:t>Мы следим за изменениями в спецификации. Будем поддерживать и вновь выходящие версии.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F3645-6A0E-4FDB-804F-D9374C23A48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169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376961-C3F7-4CD8-98C2-942FB927E50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3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TG</a:t>
            </a:r>
            <a:r>
              <a:rPr lang="ru-RU" dirty="0"/>
              <a:t> </a:t>
            </a:r>
            <a:r>
              <a:rPr lang="en-US" dirty="0"/>
              <a:t>B</a:t>
            </a:r>
            <a:r>
              <a:rPr lang="en-US" baseline="0" dirty="0"/>
              <a:t>uilder </a:t>
            </a:r>
            <a:r>
              <a:rPr lang="ru-RU" baseline="0" dirty="0"/>
              <a:t>это комплекс программ для решения всего комплекса задач, в рамках работ по созданию и сопровождению эксплуатационной документации на сложные изделия. </a:t>
            </a:r>
          </a:p>
          <a:p>
            <a:endParaRPr lang="ru-RU" baseline="0" dirty="0"/>
          </a:p>
          <a:p>
            <a:r>
              <a:rPr lang="ru-RU" baseline="0" dirty="0"/>
              <a:t>Под сложностью мы данном контексте понимаем, что эти изделия сложны структурно. Эти изделия могут иметь различные конфигурации составных частей. </a:t>
            </a:r>
            <a:br>
              <a:rPr lang="ru-RU" baseline="0" dirty="0"/>
            </a:br>
            <a:r>
              <a:rPr lang="ru-RU" baseline="0" dirty="0"/>
              <a:t>Эти изделия могут использоваться в различных миссиях с разными сценариями. Такие изделия могут поставляться на различные рынки, а также такие изделия в зависимости различных факторов могут иметь широкий наборы вариантов системы технической эксплуатации (СТЭ). </a:t>
            </a:r>
          </a:p>
          <a:p>
            <a:endParaRPr lang="ru-RU" baseline="0" dirty="0"/>
          </a:p>
          <a:p>
            <a:r>
              <a:rPr lang="ru-RU" baseline="0" dirty="0"/>
              <a:t>Ключевые «узкие» места традиционной бумажной документации хорошо известны – это внесение изменений и сложность описания и оперативного формирования комплектов ЭД на различные модификации изделий. </a:t>
            </a:r>
          </a:p>
          <a:p>
            <a:endParaRPr lang="ru-RU" baseline="0" dirty="0"/>
          </a:p>
          <a:p>
            <a:r>
              <a:rPr lang="ru-RU" baseline="0" dirty="0"/>
              <a:t>Основная особенность современной эксплуатационной документации – модульность. Как в большой части современных систем проектирования, к документации применим подход к построению документации «из кубиков» по принципу «снизу-вверх», с возможностью повторного использования «кубиков». Эти простейшие части ЭД называют – модули данных. Модульный подход к созданию ЭД, на сегодняшний день, закреплён к отечественных и международных нормативных документах. Основные из них относятся к серии ЕСКД 2.601, 2.610 и т.д., серии ИЛП, а в международной практике основным стандартом де-факто работает спецификация </a:t>
            </a:r>
            <a:r>
              <a:rPr lang="en-US" baseline="0" dirty="0"/>
              <a:t>ASD s1000D.  </a:t>
            </a:r>
          </a:p>
          <a:p>
            <a:endParaRPr lang="en-US" baseline="0" dirty="0"/>
          </a:p>
          <a:p>
            <a:r>
              <a:rPr lang="ru-RU" dirty="0"/>
              <a:t>Итак, для удобства управления, как правило все</a:t>
            </a:r>
            <a:r>
              <a:rPr lang="ru-RU" baseline="0" dirty="0"/>
              <a:t> модули сложены в хранилище – общую БД. В этом хранилище модули группируют в информационные наборы, в зависимости от требований.</a:t>
            </a:r>
          </a:p>
          <a:p>
            <a:r>
              <a:rPr lang="ru-RU" baseline="0" dirty="0"/>
              <a:t>Естественно, что один и тот же модуль может использоваться в разных наборах. Каждый модуль и набор, имеют в общей БД свой уникальный адрес – КОД. Каждый объект БД – это такой «маленький» электронный документ, со своей реквизитной и содержательной частью.  Из этих модулей, получают готовые эксплуатационные документы,  </a:t>
            </a:r>
          </a:p>
          <a:p>
            <a:endParaRPr lang="ru-RU" baseline="0" dirty="0"/>
          </a:p>
          <a:p>
            <a:pPr rtl="0"/>
            <a:r>
              <a:rPr lang="en-US" baseline="0" dirty="0"/>
              <a:t>TG Builder – </a:t>
            </a:r>
            <a:r>
              <a:rPr lang="ru-RU" baseline="0" dirty="0"/>
              <a:t>управляет такой базой данных и позволяет публиковать из единого источника ЭД в различных формах представления</a:t>
            </a:r>
            <a:r>
              <a:rPr lang="en-US" baseline="0" dirty="0"/>
              <a:t>:</a:t>
            </a:r>
          </a:p>
          <a:p>
            <a:pPr rtl="0"/>
            <a:endParaRPr lang="en-US" baseline="0" dirty="0"/>
          </a:p>
          <a:p>
            <a:pPr rtl="0"/>
            <a:r>
              <a:rPr lang="ru-RU" baseline="0" dirty="0"/>
              <a:t>– ИЭТР – ИЭД с ЭСО, </a:t>
            </a:r>
            <a:endParaRPr lang="en-US" baseline="0" dirty="0"/>
          </a:p>
          <a:p>
            <a:pPr rtl="0"/>
            <a:r>
              <a:rPr lang="ru-RU" baseline="0" dirty="0"/>
              <a:t>– страничную ЭД (для тиражирования под печать), </a:t>
            </a:r>
            <a:endParaRPr lang="en-US" baseline="0" dirty="0"/>
          </a:p>
          <a:p>
            <a:pPr rtl="0"/>
            <a:r>
              <a:rPr lang="ru-RU" baseline="0" dirty="0"/>
              <a:t>– </a:t>
            </a:r>
            <a:r>
              <a:rPr lang="en-US" baseline="0" dirty="0"/>
              <a:t>WEB-</a:t>
            </a:r>
            <a:r>
              <a:rPr lang="ru-RU" baseline="0" dirty="0"/>
              <a:t>публикации для просмотра на различных устройствах, </a:t>
            </a:r>
            <a:endParaRPr lang="en-US" baseline="0" dirty="0"/>
          </a:p>
          <a:p>
            <a:pPr rtl="0"/>
            <a:r>
              <a:rPr lang="ru-RU" baseline="0" dirty="0"/>
              <a:t>– в формате </a:t>
            </a:r>
            <a:r>
              <a:rPr lang="en-US" baseline="0" dirty="0"/>
              <a:t>XML-</a:t>
            </a:r>
            <a:r>
              <a:rPr lang="ru-RU" baseline="0" dirty="0"/>
              <a:t>для обмена данными между прикладными программными системами. </a:t>
            </a:r>
            <a:endParaRPr lang="en-US" baseline="0" dirty="0"/>
          </a:p>
          <a:p>
            <a:pPr rtl="0"/>
            <a:endParaRPr lang="en-US" baseline="0" dirty="0"/>
          </a:p>
          <a:p>
            <a:pPr rtl="0"/>
            <a:r>
              <a:rPr lang="ru-RU" baseline="0" dirty="0"/>
              <a:t>При этом, отдельно хотелось бы отметить, что весь процесс разработки ЭД в </a:t>
            </a:r>
            <a:r>
              <a:rPr lang="en-US" baseline="0" dirty="0"/>
              <a:t>TGB</a:t>
            </a:r>
            <a:r>
              <a:rPr lang="ru-RU" baseline="0" dirty="0"/>
              <a:t> – многопользовательский.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F3645-6A0E-4FDB-804F-D9374C23A48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72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Отдельно</a:t>
            </a:r>
            <a:r>
              <a:rPr lang="ru-RU" baseline="0" dirty="0"/>
              <a:t> остановимся на задачах, которые может</a:t>
            </a:r>
            <a:r>
              <a:rPr lang="en-US" baseline="0" dirty="0"/>
              <a:t> </a:t>
            </a:r>
            <a:r>
              <a:rPr lang="ru-RU" baseline="0" dirty="0"/>
              <a:t>решать система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ru-RU" baseline="0" dirty="0"/>
              <a:t>Подготовка план-проспекта – основа любой разработки ЭД. Нужно определить какие модули делаем, распределить работу по подразделениями и сотрудникам, осуществлять планирование и контроль выполнения работ и состояния процессов, связанных с разработкой ЭД (таких, например, как согласование-утверждение). </a:t>
            </a:r>
          </a:p>
          <a:p>
            <a:pPr marL="228600" indent="-228600">
              <a:buAutoNum type="arabicPeriod"/>
            </a:pPr>
            <a:r>
              <a:rPr lang="ru-RU" baseline="0" dirty="0"/>
              <a:t>Сопровождение – внесение изменений в ЭД. Важная, я бы сказал ключевая часть разработки ЭД. Как правило, создание первой редакции любой ЭД завершается. В дальнейшем, формальный подход к проведению изменений позволяет точно и корректно формировать и публиковать новые редакции ЭД. </a:t>
            </a:r>
          </a:p>
          <a:p>
            <a:pPr marL="228600" indent="-228600">
              <a:buAutoNum type="arabicPeriod"/>
            </a:pPr>
            <a:r>
              <a:rPr lang="ru-RU" baseline="0" dirty="0"/>
              <a:t>Модульный подход, очень удачно подходит для создания ЭД из разных наборов данных для разных конфигураций. Повторное использование модулей данных в разных набора позволяет экономить время при создании ЭД, и внесении изменений. В </a:t>
            </a:r>
            <a:r>
              <a:rPr lang="en-US" baseline="0" dirty="0"/>
              <a:t>TGB </a:t>
            </a:r>
            <a:r>
              <a:rPr lang="ru-RU" baseline="0" dirty="0"/>
              <a:t>есть целый комплекс средств для создания и управления конфигурациями ЭД.</a:t>
            </a:r>
          </a:p>
          <a:p>
            <a:pPr marL="228600" indent="-228600">
              <a:buAutoNum type="arabicPeriod"/>
            </a:pPr>
            <a:r>
              <a:rPr lang="ru-RU" baseline="0" dirty="0"/>
              <a:t>Основными источниками сведений для формирования ЭД являются смежные информационные системы. Данные о конструкции изделии берутся из </a:t>
            </a:r>
            <a:r>
              <a:rPr lang="en-US" baseline="0" dirty="0"/>
              <a:t>PDM</a:t>
            </a:r>
            <a:r>
              <a:rPr lang="ru-RU" baseline="0" dirty="0"/>
              <a:t>, иллюстрации и трёхмерные модели из </a:t>
            </a:r>
            <a:r>
              <a:rPr lang="en-US" baseline="0" dirty="0"/>
              <a:t>CAD-</a:t>
            </a:r>
            <a:r>
              <a:rPr lang="ru-RU" baseline="0" dirty="0"/>
              <a:t>систем, центральное место занимаю системы, в которых формально описаны модели (с всеми вариантами) системы эксплуатации. Эти модели хранят и поддерживают в актуальном состоянии системы АЛП\ИЛП. В </a:t>
            </a:r>
            <a:r>
              <a:rPr lang="en-US" baseline="0" dirty="0"/>
              <a:t>TGB </a:t>
            </a:r>
            <a:r>
              <a:rPr lang="ru-RU" baseline="0" dirty="0"/>
              <a:t>есть инструменты для обмена данными с этими системами.</a:t>
            </a:r>
          </a:p>
          <a:p>
            <a:pPr marL="228600" indent="-228600">
              <a:buAutoNum type="arabicPeriod"/>
            </a:pPr>
            <a:r>
              <a:rPr lang="ru-RU" baseline="0" dirty="0"/>
              <a:t>Ну и задача получения готовой ЭД, с учётом всех параметров может быть сформулирована так. Нужен инструмент для формирования ЭД на все варианты СТЭ, для всех уровней эксплуатации (</a:t>
            </a:r>
            <a:r>
              <a:rPr lang="en-US" baseline="0" dirty="0"/>
              <a:t>Operational</a:t>
            </a:r>
            <a:r>
              <a:rPr lang="ru-RU" baseline="0" dirty="0"/>
              <a:t>, </a:t>
            </a:r>
            <a:r>
              <a:rPr lang="en-US" baseline="0" dirty="0"/>
              <a:t>Shop\Intermediate\ Manufacturer</a:t>
            </a:r>
            <a:r>
              <a:rPr lang="ru-RU" baseline="0" dirty="0"/>
              <a:t>), во всех принятых видах представления, и в пределе на конкретное изделие или парк техники. Инструменты для решения этой задачи есть в </a:t>
            </a:r>
            <a:r>
              <a:rPr lang="en-US" baseline="0" dirty="0"/>
              <a:t>TGB</a:t>
            </a:r>
            <a:r>
              <a:rPr lang="ru-RU" baseline="0" dirty="0"/>
              <a:t>, они многократно апробированы в разработке и выпуске ЭД на отечественные  и зарубежные изделия в различных отраслях.</a:t>
            </a:r>
          </a:p>
          <a:p>
            <a:pPr marL="0" indent="0">
              <a:buNone/>
            </a:pPr>
            <a:endParaRPr lang="ru-RU" baseline="0" dirty="0"/>
          </a:p>
          <a:p>
            <a:pPr marL="0" indent="0">
              <a:buNone/>
            </a:pPr>
            <a:r>
              <a:rPr lang="ru-RU" baseline="0" dirty="0"/>
              <a:t>Общая схема информационного взаимодействия приведена на следующем слайде. Давайте кратко посмотрим на неё.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F3645-6A0E-4FDB-804F-D9374C23A48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1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F3645-6A0E-4FDB-804F-D9374C23A48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37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dirty="0"/>
              <a:t>Теперь перейдём к обзору новых инструментов для разработки ЭД, которые появились в системе </a:t>
            </a:r>
            <a:r>
              <a:rPr lang="en-US" dirty="0"/>
              <a:t>TG Builder.</a:t>
            </a:r>
          </a:p>
          <a:p>
            <a:pPr marL="228600" indent="-228600" rtl="0">
              <a:buAutoNum type="arabicPeriod"/>
            </a:pPr>
            <a:r>
              <a:rPr lang="ru-RU" dirty="0"/>
              <a:t>Один из самых любимых вопросов при обсуждении технологии подготовки ЭД это «А есть ли у </a:t>
            </a:r>
            <a:r>
              <a:rPr lang="en-US" dirty="0"/>
              <a:t>TGB </a:t>
            </a:r>
            <a:r>
              <a:rPr lang="ru-RU" dirty="0"/>
              <a:t>интеграция с ….» в общем случае можно подставить название любой известной системы управления данными об изделии. Наш ответ прост – конечно есть, и он реализован в виде простого интерфейса – модулей данных «Репозитории технических данных». В этих репозиториях хранятся сводные данные о используемых в эксплуатации изделиях, материалах, инструментах и их логистических свойствах. Часть этих сведений, как мы уже обсудили, может быть получена из </a:t>
            </a:r>
            <a:r>
              <a:rPr lang="en-US" dirty="0"/>
              <a:t>PDM</a:t>
            </a:r>
            <a:r>
              <a:rPr lang="ru-RU" dirty="0"/>
              <a:t>, НСИ  и т.п. часть из прочих смежных систем. </a:t>
            </a:r>
          </a:p>
          <a:p>
            <a:pPr marL="628650" lvl="1" indent="-171450" rtl="0">
              <a:buFont typeface="Arial" panose="020B0604020202020204" pitchFamily="34" charset="0"/>
              <a:buChar char="•"/>
            </a:pPr>
            <a:r>
              <a:rPr lang="ru-RU" dirty="0"/>
              <a:t>С одной стороны, элемент такого репозитория  - это формальное описание, например, составной части изделия, с его характеристиками, ссылками на идентификаторы в базу конструкторских данных об изделий. С другой стороны, на эти элементы можно ставить ссылки из ЭД. Таким в ЭД может быть создана формальная цепочка связей от «внешних систем» до элемента в тексте модуля данных. Имея такую цепочку, становится понятно на какие модули влияют изменения во внешних системах.</a:t>
            </a:r>
          </a:p>
          <a:p>
            <a:pPr marL="228600" lvl="0" indent="-228600" rtl="0">
              <a:buFont typeface="+mj-lt"/>
              <a:buAutoNum type="arabicPeriod"/>
            </a:pPr>
            <a:r>
              <a:rPr lang="ru-RU" dirty="0"/>
              <a:t>Сопровождение ЭД – значимый и самый продолжительный этап в ЖЦ эксплуатационной документации. На сегодняшний день, значительная часть наших коллег приступила к сопровождению ранее разработанных ЭД. В новых версиях </a:t>
            </a:r>
            <a:r>
              <a:rPr lang="en-US" dirty="0"/>
              <a:t>TGB </a:t>
            </a:r>
            <a:r>
              <a:rPr lang="ru-RU" dirty="0"/>
              <a:t>появился инструмент сбора и обработки данных о внесённых изменениях на  уровнях Модулей данных и Информационных наборов. Это позволяет быстро и точно подготовить очередные редакции ЭД  к выпуску.</a:t>
            </a:r>
          </a:p>
          <a:p>
            <a:pPr marL="228600" lvl="0" indent="-228600" rtl="0">
              <a:buFont typeface="+mj-lt"/>
              <a:buAutoNum type="arabicPeriod"/>
            </a:pPr>
            <a:r>
              <a:rPr lang="ru-RU" dirty="0"/>
              <a:t>Далее, хочу обратить ваше внимание на комплекс инструментов для конфигурирования ЭД. За прошедший год, мы совместно с коллегами выполнили ряд проектов по разработке ЭД на изделия, эксплуатируемые в различных конфигурациях. По опыту нашей собственной работы, был усовершенствован весь спектр инструментов для решения задачи выпуска актуальной и точной ЭД. На практике отработаны правила отображения такой ЭД на печати и в интерактивном виде. Обзор этих инструментов , проведу на следующем слайде.</a:t>
            </a:r>
          </a:p>
          <a:p>
            <a:pPr marL="0" lvl="0" indent="0" rtl="0">
              <a:buFont typeface="+mj-lt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F3645-6A0E-4FDB-804F-D9374C23A48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091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F3645-6A0E-4FDB-804F-D9374C23A48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771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dirty="0"/>
              <a:t>Хочу продолжить обзор новшеств </a:t>
            </a:r>
            <a:r>
              <a:rPr lang="en-US" dirty="0"/>
              <a:t>TGB</a:t>
            </a:r>
            <a:r>
              <a:rPr lang="ru-RU" dirty="0"/>
              <a:t>, рассказом про изменения редакторов МД.</a:t>
            </a:r>
          </a:p>
          <a:p>
            <a:pPr rtl="0"/>
            <a:r>
              <a:rPr lang="ru-RU" dirty="0"/>
              <a:t>Проведена переработка пользовательского интерфейса основных средств создания модулей данных – Описание, ТК, </a:t>
            </a:r>
            <a:r>
              <a:rPr lang="ru-RU" dirty="0" err="1"/>
              <a:t>ПиУН</a:t>
            </a:r>
            <a:endParaRPr lang="ru-RU" dirty="0"/>
          </a:p>
          <a:p>
            <a:pPr marL="171450" indent="-171450" rtl="0">
              <a:buFontTx/>
              <a:buChar char="-"/>
            </a:pPr>
            <a:r>
              <a:rPr lang="ru-RU" dirty="0"/>
              <a:t>Панели инструментов приведены в вид, наиболее близкий к привычным приложениям для работы с обычными документами.</a:t>
            </a:r>
          </a:p>
          <a:p>
            <a:pPr marL="171450" indent="-171450" rtl="0">
              <a:buFontTx/>
              <a:buChar char="-"/>
            </a:pPr>
            <a:r>
              <a:rPr lang="ru-RU" dirty="0"/>
              <a:t>Унифицирован ввод текста, а также средства для работы со структурой модуля и его объектами.</a:t>
            </a:r>
          </a:p>
          <a:p>
            <a:pPr marL="171450" indent="-171450" rtl="0">
              <a:buFontTx/>
              <a:buChar char="-"/>
            </a:pPr>
            <a:r>
              <a:rPr lang="ru-RU" dirty="0"/>
              <a:t>Значительной переработке подверглись инструменты разработки технологических карт, в части работы с видео-фрагментами. </a:t>
            </a:r>
          </a:p>
          <a:p>
            <a:pPr marL="0" indent="0" rtl="0">
              <a:buFontTx/>
              <a:buNone/>
            </a:pPr>
            <a:endParaRPr lang="ru-RU" dirty="0"/>
          </a:p>
          <a:p>
            <a:pPr marL="0" indent="0" rtl="0">
              <a:buFontTx/>
              <a:buNone/>
            </a:pPr>
            <a:r>
              <a:rPr lang="ru-RU" dirty="0"/>
              <a:t>Новые инструменты позволяю осуществлять монтаж фрагментов видео, поясняющих выполнение операций по обслуживанию , как в обычных видео-редакторах.</a:t>
            </a:r>
          </a:p>
          <a:p>
            <a:pPr marL="0" indent="0" rtl="0">
              <a:buFontTx/>
              <a:buNone/>
            </a:pPr>
            <a:r>
              <a:rPr lang="ru-RU" dirty="0"/>
              <a:t>Такой способ работы с этими объектами позволяет существенно экономить время и затраты, при корректировке технологии обслуживания. Как следствие, позволяет предусмотреть варианты выполнения той или иной операции, при наличии правил применяемости в шагах технологической карты.</a:t>
            </a:r>
          </a:p>
          <a:p>
            <a:pPr marL="0" indent="0" rtl="0">
              <a:buFontTx/>
              <a:buNone/>
            </a:pPr>
            <a:endParaRPr lang="ru-RU" dirty="0"/>
          </a:p>
          <a:p>
            <a:pPr marL="0" indent="0" rtl="0">
              <a:buFontTx/>
              <a:buNone/>
            </a:pPr>
            <a:r>
              <a:rPr lang="ru-RU" dirty="0"/>
              <a:t>Как следствие этих изменений , была усовершенствована система просмотра ЭД – </a:t>
            </a:r>
            <a:r>
              <a:rPr lang="en-US" dirty="0"/>
              <a:t>TG Browser. </a:t>
            </a:r>
            <a:r>
              <a:rPr lang="ru-RU" dirty="0"/>
              <a:t>Просмотр ЭД адаптирован для работы с современными устройствами с сенсорным </a:t>
            </a:r>
            <a:r>
              <a:rPr lang="ru-RU" dirty="0" err="1"/>
              <a:t>интерфесом</a:t>
            </a:r>
            <a:r>
              <a:rPr lang="ru-RU" dirty="0"/>
              <a:t>.</a:t>
            </a:r>
          </a:p>
          <a:p>
            <a:pPr marL="0" indent="0" rtl="0">
              <a:buFontTx/>
              <a:buNone/>
            </a:pPr>
            <a:endParaRPr lang="ru-RU" dirty="0"/>
          </a:p>
          <a:p>
            <a:pPr marL="0" indent="0" rtl="0">
              <a:buFontTx/>
              <a:buNone/>
            </a:pPr>
            <a:r>
              <a:rPr lang="ru-RU" dirty="0"/>
              <a:t>Еще одно усовершенствование  </a:t>
            </a:r>
            <a:r>
              <a:rPr lang="en-US" dirty="0"/>
              <a:t>TG Browser</a:t>
            </a:r>
            <a:r>
              <a:rPr lang="ru-RU" dirty="0"/>
              <a:t>- поддержка работы с оптическими метками. Добавление элементов работы с «дополненной реальностью» коснулось подсистемы поиска нужных сведений в ЭД.</a:t>
            </a:r>
          </a:p>
          <a:p>
            <a:pPr marL="0" indent="0" rtl="0">
              <a:buFontTx/>
              <a:buNone/>
            </a:pPr>
            <a:r>
              <a:rPr lang="ru-RU" dirty="0"/>
              <a:t>Теперь пользователь ЭД , работая с </a:t>
            </a:r>
            <a:r>
              <a:rPr lang="en-US" dirty="0"/>
              <a:t>TG Browser </a:t>
            </a:r>
            <a:r>
              <a:rPr lang="ru-RU" dirty="0"/>
              <a:t>может снять оптическую метку на изделии, и ЭСО оперативно предложит ознакомиться с доступными сведениями о этом изделии в ЭД.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F3645-6A0E-4FDB-804F-D9374C23A48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71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F3645-6A0E-4FDB-804F-D9374C23A48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62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dirty="0"/>
              <a:t>Перечислять все изменения в </a:t>
            </a:r>
            <a:r>
              <a:rPr lang="en-US" dirty="0"/>
              <a:t>TGB</a:t>
            </a:r>
            <a:r>
              <a:rPr lang="ru-RU" dirty="0"/>
              <a:t> – дело утомительное. Кратко отмечу ключевые технические изменения.</a:t>
            </a:r>
          </a:p>
          <a:p>
            <a:pPr marL="171450" indent="-171450" rtl="0">
              <a:buFontTx/>
              <a:buChar char="-"/>
            </a:pPr>
            <a:r>
              <a:rPr lang="ru-RU" dirty="0"/>
              <a:t>У наших пользователь есть потребность работы с двунаправленным текстом – смеси арабского, английского, русского. Были скорректированы и усовершенствованы механизмы для работы с ним.</a:t>
            </a:r>
          </a:p>
          <a:p>
            <a:pPr marL="171450" indent="-171450" rtl="0">
              <a:buFontTx/>
              <a:buChar char="-"/>
            </a:pPr>
            <a:r>
              <a:rPr lang="en-US" dirty="0"/>
              <a:t>TG Web Server </a:t>
            </a:r>
            <a:r>
              <a:rPr lang="ru-RU" dirty="0"/>
              <a:t>обзавёлся </a:t>
            </a:r>
            <a:r>
              <a:rPr lang="en-US" dirty="0"/>
              <a:t>API </a:t>
            </a:r>
            <a:r>
              <a:rPr lang="ru-RU" dirty="0"/>
              <a:t>для взаимодействия с смежными информационными системами. </a:t>
            </a:r>
          </a:p>
          <a:p>
            <a:pPr marL="171450" indent="-171450" rtl="0">
              <a:buFontTx/>
              <a:buChar char="-"/>
            </a:pPr>
            <a:r>
              <a:rPr lang="ru-RU" dirty="0"/>
              <a:t>Доступен новый формат печати ЭД – А5. Это актуально, прежде всего для авиационной отрасли, традиционно выпускающей в таком формате ЭД для экипажей ВС.</a:t>
            </a:r>
          </a:p>
          <a:p>
            <a:pPr marL="171450" indent="-171450" rtl="0">
              <a:buFontTx/>
              <a:buChar char="-"/>
            </a:pPr>
            <a:r>
              <a:rPr lang="ru-RU" dirty="0"/>
              <a:t>Апробирован и готов к использованию комплекс инструментов для выпуска ЭД во всех видах представления как на отдельное изделие, таки например на выбранный парк изделий, так и на тип или конфигурацию изделий.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F3645-6A0E-4FDB-804F-D9374C23A48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8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73C1-9860-4453-85B8-BE88609673E2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587D-ECF1-4416-960D-02D5B879B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08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73C1-9860-4453-85B8-BE88609673E2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587D-ECF1-4416-960D-02D5B879B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89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73C1-9860-4453-85B8-BE88609673E2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587D-ECF1-4416-960D-02D5B879B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33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3861048"/>
            <a:ext cx="6400800" cy="2497509"/>
          </a:xfrm>
          <a:prstGeom prst="rect">
            <a:avLst/>
          </a:prstGeom>
        </p:spPr>
        <p:txBody>
          <a:bodyPr anchor="ctr" anchorCtr="0"/>
          <a:lstStyle>
            <a:lvl1pPr>
              <a:defRPr lang="ru-RU" sz="2000" b="1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728192"/>
          </a:xfrm>
          <a:prstGeom prst="rect">
            <a:avLst/>
          </a:prstGeo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3" descr="C:\Documents and Settings\Admin\Рабочий стол\i-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51" y="332656"/>
            <a:ext cx="220776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C9DDC3-705D-4EFD-81A7-00FCC5215D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043" y="-1080407"/>
            <a:ext cx="4776394" cy="407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8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Фина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025" y="182614"/>
            <a:ext cx="545559" cy="392061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926259-9D84-43E2-B2F8-5018C01911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57" y="451098"/>
            <a:ext cx="6976886" cy="595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9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73C1-9860-4453-85B8-BE88609673E2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587D-ECF1-4416-960D-02D5B879B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9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73C1-9860-4453-85B8-BE88609673E2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587D-ECF1-4416-960D-02D5B879B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47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73C1-9860-4453-85B8-BE88609673E2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587D-ECF1-4416-960D-02D5B879B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4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73C1-9860-4453-85B8-BE88609673E2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587D-ECF1-4416-960D-02D5B879B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57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73C1-9860-4453-85B8-BE88609673E2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587D-ECF1-4416-960D-02D5B879B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1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73C1-9860-4453-85B8-BE88609673E2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587D-ECF1-4416-960D-02D5B879B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51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73C1-9860-4453-85B8-BE88609673E2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587D-ECF1-4416-960D-02D5B879B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3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73C1-9860-4453-85B8-BE88609673E2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587D-ECF1-4416-960D-02D5B879B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1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073C1-9860-4453-85B8-BE88609673E2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3587D-ECF1-4416-960D-02D5B879B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3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0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9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als.ru/" TargetMode="External"/><Relationship Id="rId5" Type="http://schemas.openxmlformats.org/officeDocument/2006/relationships/hyperlink" Target="mailto:galin@cals.ru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4403016"/>
            <a:ext cx="6400800" cy="2154857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altLang="ru-RU">
                <a:cs typeface="Arial" pitchFamily="34" charset="0"/>
              </a:rPr>
              <a:t>Галин Илья Юрьевич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ru-RU">
                <a:cs typeface="Arial" pitchFamily="34" charset="0"/>
              </a:rPr>
              <a:t>АО «Прикладная Логистика»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ru-RU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ru-RU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ru-RU">
                <a:cs typeface="Arial" pitchFamily="34" charset="0"/>
              </a:rPr>
              <a:t>Москва, 14 июня 2018 г.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ru-RU" sz="1800" dirty="0"/>
          </a:p>
        </p:txBody>
      </p:sp>
      <p:sp>
        <p:nvSpPr>
          <p:cNvPr id="4" name="Заголовок 9"/>
          <p:cNvSpPr txBox="1">
            <a:spLocks/>
          </p:cNvSpPr>
          <p:nvPr/>
        </p:nvSpPr>
        <p:spPr>
          <a:xfrm>
            <a:off x="1371600" y="2130906"/>
            <a:ext cx="6532516" cy="19555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Guide Builder</a:t>
            </a:r>
            <a:r>
              <a:rPr lang="ru-RU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развития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3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38743D-488E-4594-ACC2-0172C6E0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3" b="13268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DF2FDC-894E-4DD9-B584-DAD17A3BCEE2}"/>
              </a:ext>
            </a:extLst>
          </p:cNvPr>
          <p:cNvSpPr txBox="1">
            <a:spLocks/>
          </p:cNvSpPr>
          <p:nvPr/>
        </p:nvSpPr>
        <p:spPr>
          <a:xfrm>
            <a:off x="1291428" y="136106"/>
            <a:ext cx="6960965" cy="114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развития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TGB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2018-2019 (1)</a:t>
            </a:r>
          </a:p>
        </p:txBody>
      </p:sp>
      <p:pic>
        <p:nvPicPr>
          <p:cNvPr id="7" name="Picture 2" descr="D:\2018\НИЦ\5222cdf76edf8fddad569ad12ae6afe2.jpg">
            <a:extLst>
              <a:ext uri="{FF2B5EF4-FFF2-40B4-BE49-F238E27FC236}">
                <a16:creationId xmlns:a16="http://schemas.microsoft.com/office/drawing/2014/main" id="{6716CC1D-A432-4C84-A0A4-EDF5B217A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6" y="5259717"/>
            <a:ext cx="2404722" cy="1374701"/>
          </a:xfrm>
          <a:prstGeom prst="rect">
            <a:avLst/>
          </a:prstGeom>
          <a:noFill/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komplektmarket.ru/images/offers/557/55787422d768f8a385d69993600d4c3a.jpg">
            <a:extLst>
              <a:ext uri="{FF2B5EF4-FFF2-40B4-BE49-F238E27FC236}">
                <a16:creationId xmlns:a16="http://schemas.microsoft.com/office/drawing/2014/main" id="{F92EE2A9-62DE-414D-8175-E9EB220FA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12" y="2876978"/>
            <a:ext cx="1949709" cy="194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241C13-348C-48E1-8DB3-AEB1EB926A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3" y="1317670"/>
            <a:ext cx="2733316" cy="2099792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383ACA83-0FE3-4B08-A972-A7DBC48FF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6" y="3781502"/>
            <a:ext cx="1709857" cy="1114175"/>
          </a:xfrm>
          <a:prstGeom prst="rect">
            <a:avLst/>
          </a:prstGeom>
          <a:noFill/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064C72-9DFA-4B86-AF04-FFC96F56CF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58" y="4636219"/>
            <a:ext cx="360046" cy="380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ABA29C-32B5-459C-BD02-EE8B5BA64B0E}"/>
              </a:ext>
            </a:extLst>
          </p:cNvPr>
          <p:cNvSpPr txBox="1"/>
          <p:nvPr/>
        </p:nvSpPr>
        <p:spPr>
          <a:xfrm>
            <a:off x="3261968" y="1279106"/>
            <a:ext cx="559900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>
                <a:latin typeface="Arial Narrow" panose="020B0606020202030204" pitchFamily="34" charset="0"/>
              </a:rPr>
              <a:t>Максимальное использование в ИЭТР 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мультимедиа-данных</a:t>
            </a:r>
            <a:r>
              <a:rPr lang="ru-RU" sz="1900" dirty="0">
                <a:latin typeface="Arial Narrow" panose="020B0606020202030204" pitchFamily="34" charset="0"/>
              </a:rPr>
              <a:t> –  3</a:t>
            </a:r>
            <a:r>
              <a:rPr lang="en-US" sz="1900" dirty="0">
                <a:latin typeface="Arial Narrow" panose="020B0606020202030204" pitchFamily="34" charset="0"/>
              </a:rPr>
              <a:t>D-</a:t>
            </a:r>
            <a:r>
              <a:rPr lang="ru-RU" sz="1900" dirty="0">
                <a:latin typeface="Arial Narrow" panose="020B0606020202030204" pitchFamily="34" charset="0"/>
              </a:rPr>
              <a:t>моделей, видео, интерактивных сценариев  и т.п., - иллюстрирующих процедуры диагностики и обслуживания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>
                <a:latin typeface="Arial Narrow" panose="020B0606020202030204" pitchFamily="34" charset="0"/>
              </a:rPr>
              <a:t>Интеграция ИЭТР с 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системой объективного контроля </a:t>
            </a:r>
            <a:r>
              <a:rPr lang="ru-RU" sz="1900" dirty="0">
                <a:latin typeface="Arial Narrow" panose="020B0606020202030204" pitchFamily="34" charset="0"/>
              </a:rPr>
              <a:t>изделия для  автоматизации процедур поиска неисправностей.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>
                <a:latin typeface="Arial Narrow" panose="020B0606020202030204" pitchFamily="34" charset="0"/>
              </a:rPr>
              <a:t>Просмотр интерактивной документации в очках дополненной реальности с возможностями: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дистанционной технической поддержки </a:t>
            </a:r>
            <a:r>
              <a:rPr lang="ru-RU" sz="1900" dirty="0">
                <a:latin typeface="Arial Narrow" panose="020B0606020202030204" pitchFamily="34" charset="0"/>
              </a:rPr>
              <a:t>персонала (телетрансляция наблюдаемой техником картины специалисту технической поддержки)</a:t>
            </a:r>
            <a:r>
              <a:rPr lang="en-US" sz="1900" dirty="0">
                <a:latin typeface="Arial Narrow" panose="020B0606020202030204" pitchFamily="34" charset="0"/>
              </a:rPr>
              <a:t>;</a:t>
            </a:r>
            <a:endParaRPr lang="ru-RU" sz="1900" dirty="0">
              <a:latin typeface="Arial Narrow" panose="020B0606020202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хронометража</a:t>
            </a:r>
            <a:r>
              <a:rPr lang="ru-RU" sz="1900" dirty="0">
                <a:latin typeface="Arial Narrow" panose="020B0606020202030204" pitchFamily="34" charset="0"/>
              </a:rPr>
              <a:t> времени выполнения работ по обслуживанию</a:t>
            </a:r>
            <a:r>
              <a:rPr lang="en-US" sz="1900" dirty="0">
                <a:latin typeface="Arial Narrow" panose="020B0606020202030204" pitchFamily="34" charset="0"/>
              </a:rPr>
              <a:t>;</a:t>
            </a:r>
            <a:endParaRPr lang="ru-RU" sz="1900" dirty="0">
              <a:latin typeface="Arial Narrow" panose="020B0606020202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u-RU" sz="1900" dirty="0">
                <a:latin typeface="Arial Narrow" panose="020B0606020202030204" pitchFamily="34" charset="0"/>
              </a:rPr>
              <a:t>отображения подсказок по технологии выполнения работ.</a:t>
            </a:r>
          </a:p>
        </p:txBody>
      </p:sp>
    </p:spTree>
    <p:extLst>
      <p:ext uri="{BB962C8B-B14F-4D97-AF65-F5344CB8AC3E}">
        <p14:creationId xmlns:p14="http://schemas.microsoft.com/office/powerpoint/2010/main" val="216833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38743D-488E-4594-ACC2-0172C6E0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3" b="13268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DF2FDC-894E-4DD9-B584-DAD17A3BCEE2}"/>
              </a:ext>
            </a:extLst>
          </p:cNvPr>
          <p:cNvSpPr txBox="1">
            <a:spLocks/>
          </p:cNvSpPr>
          <p:nvPr/>
        </p:nvSpPr>
        <p:spPr>
          <a:xfrm>
            <a:off x="1291428" y="136106"/>
            <a:ext cx="6960965" cy="114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развития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TGB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2018-2019 (2)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ABA29C-32B5-459C-BD02-EE8B5BA64B0E}"/>
              </a:ext>
            </a:extLst>
          </p:cNvPr>
          <p:cNvSpPr txBox="1"/>
          <p:nvPr/>
        </p:nvSpPr>
        <p:spPr>
          <a:xfrm>
            <a:off x="1640544" y="1147804"/>
            <a:ext cx="7318613" cy="557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Развитие механизмов интеграции с системами подготовки учебных средств, в том числе с использованием модулей данных типа «Процесс»</a:t>
            </a:r>
            <a:r>
              <a:rPr lang="en-US" sz="2000" dirty="0">
                <a:latin typeface="Arial Narrow" panose="020B060602020203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Поддержка новой «документ-ориентированной» базы данных - </a:t>
            </a:r>
            <a:r>
              <a:rPr lang="en-US" sz="2000" dirty="0">
                <a:latin typeface="Arial Narrow" panose="020B0606020202030204" pitchFamily="34" charset="0"/>
              </a:rPr>
              <a:t>MongoDB</a:t>
            </a:r>
            <a:r>
              <a:rPr lang="ru-RU" sz="2000" dirty="0">
                <a:latin typeface="Arial Narrow" panose="020B0606020202030204" pitchFamily="34" charset="0"/>
              </a:rPr>
              <a:t>, в дополнение к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уже используемым </a:t>
            </a:r>
            <a:r>
              <a:rPr lang="en-US" sz="2000" dirty="0">
                <a:latin typeface="Arial Narrow" panose="020B0606020202030204" pitchFamily="34" charset="0"/>
              </a:rPr>
              <a:t>Oracle </a:t>
            </a:r>
            <a:r>
              <a:rPr lang="ru-RU" sz="2000" dirty="0">
                <a:latin typeface="Arial Narrow" panose="020B0606020202030204" pitchFamily="34" charset="0"/>
              </a:rPr>
              <a:t>и </a:t>
            </a:r>
            <a:r>
              <a:rPr lang="en-US" sz="2000" dirty="0">
                <a:latin typeface="Arial Narrow" panose="020B0606020202030204" pitchFamily="34" charset="0"/>
              </a:rPr>
              <a:t>PostgreSQL;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Расширение функциональности инструментов для просмотра, обновления и использования интерактивных электронных руководств в операционных системах,  удовлетворяющих требованиям МО РФ</a:t>
            </a:r>
            <a:r>
              <a:rPr lang="en-US" sz="2000" dirty="0">
                <a:latin typeface="Arial Narrow" pitchFamily="34" charset="0"/>
              </a:rPr>
              <a:t>;</a:t>
            </a:r>
            <a:endParaRPr lang="ru-RU" sz="2000" dirty="0">
              <a:latin typeface="Arial Narrow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itchFamily="34" charset="0"/>
              </a:rPr>
              <a:t>Поддержка новых версий спецификации </a:t>
            </a:r>
            <a:r>
              <a:rPr lang="en-US" sz="2000" dirty="0">
                <a:latin typeface="Arial Narrow" pitchFamily="34" charset="0"/>
              </a:rPr>
              <a:t>ASD s1000D</a:t>
            </a:r>
            <a:r>
              <a:rPr lang="ru-RU" sz="2000" dirty="0">
                <a:latin typeface="Arial Narrow" pitchFamily="34" charset="0"/>
              </a:rPr>
              <a:t> и совершенствование механизмов обмена данными между смежными информационными системами.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BEDBFF1-0B77-4918-8C2B-4E91FB7A445F}"/>
              </a:ext>
            </a:extLst>
          </p:cNvPr>
          <p:cNvGrpSpPr/>
          <p:nvPr/>
        </p:nvGrpSpPr>
        <p:grpSpPr>
          <a:xfrm>
            <a:off x="165919" y="1525670"/>
            <a:ext cx="682379" cy="747544"/>
            <a:chOff x="605334" y="4070567"/>
            <a:chExt cx="682379" cy="747544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66FFF86-144B-48DA-8D90-6F2A2AFE5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34" y="4070567"/>
              <a:ext cx="682379" cy="747544"/>
            </a:xfrm>
            <a:prstGeom prst="rect">
              <a:avLst/>
            </a:prstGeom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A47272C8-96AC-4597-BA6F-AEB6C5EA9ECC}"/>
                </a:ext>
              </a:extLst>
            </p:cNvPr>
            <p:cNvSpPr/>
            <p:nvPr/>
          </p:nvSpPr>
          <p:spPr>
            <a:xfrm>
              <a:off x="799209" y="4166380"/>
              <a:ext cx="294628" cy="294628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24901969-5628-4628-8D3A-34DD00A55ECA}"/>
              </a:ext>
            </a:extLst>
          </p:cNvPr>
          <p:cNvGrpSpPr/>
          <p:nvPr/>
        </p:nvGrpSpPr>
        <p:grpSpPr>
          <a:xfrm>
            <a:off x="507108" y="1994234"/>
            <a:ext cx="682379" cy="747544"/>
            <a:chOff x="1308178" y="4071379"/>
            <a:chExt cx="682379" cy="747544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955C87F7-A422-4FEC-BEB4-541F9E929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78" y="4071379"/>
              <a:ext cx="682379" cy="747544"/>
            </a:xfrm>
            <a:prstGeom prst="rect">
              <a:avLst/>
            </a:prstGeom>
          </p:spPr>
        </p:pic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C419388A-33B1-45D2-B034-45A182F61F7E}"/>
                </a:ext>
              </a:extLst>
            </p:cNvPr>
            <p:cNvSpPr/>
            <p:nvPr/>
          </p:nvSpPr>
          <p:spPr>
            <a:xfrm>
              <a:off x="1502053" y="4172069"/>
              <a:ext cx="294628" cy="294628"/>
            </a:xfrm>
            <a:prstGeom prst="ellipse">
              <a:avLst/>
            </a:pr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A18415D-1C24-4553-B0E4-3C8E27D0FC47}"/>
              </a:ext>
            </a:extLst>
          </p:cNvPr>
          <p:cNvGrpSpPr/>
          <p:nvPr/>
        </p:nvGrpSpPr>
        <p:grpSpPr>
          <a:xfrm>
            <a:off x="672612" y="1325572"/>
            <a:ext cx="682379" cy="747544"/>
            <a:chOff x="2367328" y="4070567"/>
            <a:chExt cx="682379" cy="747544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FB6C165-2A7B-4E13-9379-AD456847A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328" y="4070567"/>
              <a:ext cx="682379" cy="747544"/>
            </a:xfrm>
            <a:prstGeom prst="rect">
              <a:avLst/>
            </a:prstGeom>
          </p:spPr>
        </p:pic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3A428788-3810-4F55-9089-7C51AEB00246}"/>
                </a:ext>
              </a:extLst>
            </p:cNvPr>
            <p:cNvSpPr/>
            <p:nvPr/>
          </p:nvSpPr>
          <p:spPr>
            <a:xfrm>
              <a:off x="2561204" y="4169688"/>
              <a:ext cx="294628" cy="2946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" name="Picture 4" descr="http://365psd.com/images/previews/ded/database-backup-icons-psd-png-image-2318database-512.png">
            <a:extLst>
              <a:ext uri="{FF2B5EF4-FFF2-40B4-BE49-F238E27FC236}">
                <a16:creationId xmlns:a16="http://schemas.microsoft.com/office/drawing/2014/main" id="{47A6988C-4BB0-46AE-9FFE-43554C4C1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92" y="2977511"/>
            <a:ext cx="1111199" cy="111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E8CE66D-2D84-4CDC-BA58-18774BEE45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4" y="3896097"/>
            <a:ext cx="1155674" cy="38522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2A95FDA-3996-4D6A-8677-E9960A315F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4" y="4128205"/>
            <a:ext cx="1462088" cy="1625600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7B12C383-6573-49DC-8289-68318B739B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6" y="5892901"/>
            <a:ext cx="1462088" cy="2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22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7CBCFA-2E8A-4534-A180-BA5721DEFF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3" b="13268"/>
          <a:stretch/>
        </p:blipFill>
        <p:spPr>
          <a:xfrm rot="16200000">
            <a:off x="1143000" y="-1143001"/>
            <a:ext cx="6858002" cy="9144001"/>
          </a:xfrm>
          <a:prstGeom prst="rect">
            <a:avLst/>
          </a:prstGeom>
        </p:spPr>
      </p:pic>
      <p:sp>
        <p:nvSpPr>
          <p:cNvPr id="30723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0" y="2417763"/>
            <a:ext cx="9120188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5" name="Picture 3" descr="C:\Documents and Settings\Admin\Рабочий стол\i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37" y="82000"/>
            <a:ext cx="220776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5302" y="5422607"/>
            <a:ext cx="8388498" cy="982685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noFill/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1200" b="1" dirty="0">
                <a:latin typeface="Arial Narrow" panose="020B0606020202030204" pitchFamily="34" charset="0"/>
                <a:cs typeface="Arial" pitchFamily="34" charset="0"/>
              </a:rPr>
              <a:t>ГАЛИН ИЛЬЯ ЮРЬЕВИЧ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ru-RU" sz="1200" dirty="0">
                <a:latin typeface="Arial Narrow" panose="020B0606020202030204" pitchFamily="34" charset="0"/>
                <a:cs typeface="Arial" pitchFamily="34" charset="0"/>
              </a:rPr>
              <a:t>E-MAIL: </a:t>
            </a:r>
            <a:r>
              <a:rPr lang="en-US" altLang="ru-RU" sz="1200" dirty="0">
                <a:latin typeface="Arial Narrow" panose="020B0606020202030204" pitchFamily="34" charset="0"/>
                <a:cs typeface="Arial" pitchFamily="34" charset="0"/>
                <a:hlinkClick r:id="rId5"/>
              </a:rPr>
              <a:t>galin@cals.ru</a:t>
            </a:r>
            <a:endParaRPr lang="en-US" altLang="ru-RU" sz="1200" dirty="0">
              <a:latin typeface="Arial Narrow" panose="020B0606020202030204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altLang="ru-RU" sz="1200" dirty="0">
                <a:latin typeface="Arial Narrow" panose="020B0606020202030204" pitchFamily="34" charset="0"/>
                <a:cs typeface="Arial" pitchFamily="34" charset="0"/>
              </a:rPr>
              <a:t>WEB: </a:t>
            </a:r>
            <a:r>
              <a:rPr lang="en-US" altLang="ru-RU" sz="1200" dirty="0">
                <a:latin typeface="Arial Narrow" panose="020B0606020202030204" pitchFamily="34" charset="0"/>
                <a:cs typeface="Arial" pitchFamily="34" charset="0"/>
                <a:hlinkClick r:id="rId6"/>
              </a:rPr>
              <a:t>www.cals.ru</a:t>
            </a:r>
            <a:endParaRPr lang="en-US" altLang="ru-RU" sz="1200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395" y="5672985"/>
            <a:ext cx="456837" cy="4833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2DFEA2-E15B-44E4-82D1-48C7F92617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144" y="-1400279"/>
            <a:ext cx="5657225" cy="482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56FBCC-8F77-4793-BAB9-0FF44B53A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C17D6998-0776-4B97-AD4D-429E31E73C4A}"/>
              </a:ext>
            </a:extLst>
          </p:cNvPr>
          <p:cNvSpPr txBox="1">
            <a:spLocks/>
          </p:cNvSpPr>
          <p:nvPr/>
        </p:nvSpPr>
        <p:spPr>
          <a:xfrm>
            <a:off x="1817352" y="149187"/>
            <a:ext cx="6936355" cy="1278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 Builder.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сведения</a:t>
            </a:r>
          </a:p>
        </p:txBody>
      </p:sp>
      <p:sp>
        <p:nvSpPr>
          <p:cNvPr id="6" name="Объект 10">
            <a:extLst>
              <a:ext uri="{FF2B5EF4-FFF2-40B4-BE49-F238E27FC236}">
                <a16:creationId xmlns:a16="http://schemas.microsoft.com/office/drawing/2014/main" id="{76C04ED8-4AE5-43CC-9D78-068994244167}"/>
              </a:ext>
            </a:extLst>
          </p:cNvPr>
          <p:cNvSpPr txBox="1">
            <a:spLocks/>
          </p:cNvSpPr>
          <p:nvPr/>
        </p:nvSpPr>
        <p:spPr>
          <a:xfrm>
            <a:off x="2334068" y="1417637"/>
            <a:ext cx="6631511" cy="529117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3738" indent="-342900">
              <a:spcAft>
                <a:spcPts val="600"/>
              </a:spcAft>
            </a:pPr>
            <a:r>
              <a:rPr lang="en-US" dirty="0">
                <a:latin typeface="Arial Narrow" pitchFamily="34" charset="0"/>
              </a:rPr>
              <a:t>Technical Guide Builder –</a:t>
            </a:r>
            <a:r>
              <a:rPr lang="ru-RU" dirty="0">
                <a:latin typeface="Arial Narrow" pitchFamily="34" charset="0"/>
              </a:rPr>
              <a:t>комплекс программ для создания, и сопровождения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модульной эксплуатационной документации</a:t>
            </a:r>
            <a:r>
              <a:rPr lang="ru-RU" dirty="0">
                <a:latin typeface="Arial Narrow" pitchFamily="34" charset="0"/>
              </a:rPr>
              <a:t> с использованием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общей базы данных</a:t>
            </a:r>
          </a:p>
          <a:p>
            <a:pPr marL="693738" indent="-342900">
              <a:spcAft>
                <a:spcPts val="600"/>
              </a:spcAft>
            </a:pPr>
            <a:r>
              <a:rPr lang="ru-RU" dirty="0">
                <a:latin typeface="Arial Narrow" pitchFamily="34" charset="0"/>
              </a:rPr>
              <a:t>Основными исходными данными для разработки ЭД в </a:t>
            </a:r>
            <a:r>
              <a:rPr lang="en-US" dirty="0">
                <a:latin typeface="Arial Narrow" pitchFamily="34" charset="0"/>
              </a:rPr>
              <a:t>TG Builder</a:t>
            </a:r>
            <a:r>
              <a:rPr lang="ru-RU" dirty="0">
                <a:latin typeface="Arial Narrow" pitchFamily="34" charset="0"/>
              </a:rPr>
              <a:t> являются данные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о системе технической эксплуатации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(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СТЭ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)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dirty="0">
                <a:latin typeface="Arial Narrow" pitchFamily="34" charset="0"/>
              </a:rPr>
              <a:t>и данные об изделии. </a:t>
            </a:r>
          </a:p>
          <a:p>
            <a:pPr marL="693738" indent="-342900">
              <a:spcAft>
                <a:spcPts val="600"/>
              </a:spcAft>
            </a:pPr>
            <a:r>
              <a:rPr lang="ru-RU" dirty="0">
                <a:latin typeface="Arial Narrow" pitchFamily="34" charset="0"/>
              </a:rPr>
              <a:t>На основании формализованного описания СТЭ для сложного изделия в системе </a:t>
            </a:r>
            <a:r>
              <a:rPr lang="en-US" dirty="0">
                <a:latin typeface="Arial Narrow" pitchFamily="34" charset="0"/>
              </a:rPr>
              <a:t>TG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</a:rPr>
              <a:t>Builder </a:t>
            </a:r>
            <a:r>
              <a:rPr lang="ru-RU" dirty="0">
                <a:latin typeface="Arial Narrow" pitchFamily="34" charset="0"/>
              </a:rPr>
              <a:t>можно сформировать эксплуатационную документацию:</a:t>
            </a:r>
          </a:p>
          <a:p>
            <a:pPr marL="1208088" lvl="1" indent="-457200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ru-RU" sz="2800" dirty="0">
                <a:latin typeface="Arial Narrow" pitchFamily="34" charset="0"/>
              </a:rPr>
              <a:t>в форме  интерактивных электронных технических руководств (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ИЭТР</a:t>
            </a:r>
            <a:r>
              <a:rPr lang="ru-RU" sz="2800" dirty="0">
                <a:latin typeface="Arial Narrow" pitchFamily="34" charset="0"/>
              </a:rPr>
              <a:t>)</a:t>
            </a:r>
            <a:r>
              <a:rPr lang="en-US" sz="2800" dirty="0">
                <a:latin typeface="Arial Narrow" pitchFamily="34" charset="0"/>
              </a:rPr>
              <a:t>;</a:t>
            </a:r>
            <a:endParaRPr lang="ru-RU" sz="2800" dirty="0">
              <a:latin typeface="Arial Narrow" pitchFamily="34" charset="0"/>
            </a:endParaRPr>
          </a:p>
          <a:p>
            <a:pPr marL="1208088" lvl="1" indent="-457200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ru-RU" sz="2800" dirty="0">
                <a:latin typeface="Arial Narrow" pitchFamily="34" charset="0"/>
              </a:rPr>
              <a:t>в форме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Web-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публикаций </a:t>
            </a:r>
            <a:r>
              <a:rPr lang="ru-RU" sz="2800" dirty="0">
                <a:latin typeface="Arial Narrow" pitchFamily="34" charset="0"/>
              </a:rPr>
              <a:t>для просмотра на различных устройствах, в </a:t>
            </a:r>
            <a:r>
              <a:rPr lang="ru-RU" sz="2800" dirty="0" err="1">
                <a:latin typeface="Arial Narrow" pitchFamily="34" charset="0"/>
              </a:rPr>
              <a:t>т.ч</a:t>
            </a:r>
            <a:r>
              <a:rPr lang="ru-RU" sz="2800" dirty="0">
                <a:latin typeface="Arial Narrow" pitchFamily="34" charset="0"/>
              </a:rPr>
              <a:t>. в операционных системах,  удовлетворяющих требованиям МО РФ</a:t>
            </a:r>
            <a:r>
              <a:rPr lang="en-US" sz="2800" dirty="0">
                <a:latin typeface="Arial Narrow" pitchFamily="34" charset="0"/>
              </a:rPr>
              <a:t>;</a:t>
            </a:r>
            <a:endParaRPr lang="ru-RU" sz="2800" dirty="0">
              <a:latin typeface="Arial Narrow" pitchFamily="34" charset="0"/>
            </a:endParaRPr>
          </a:p>
          <a:p>
            <a:pPr marL="1208088" lvl="1" indent="-457200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ru-RU" sz="2800" dirty="0">
                <a:latin typeface="Arial Narrow" pitchFamily="34" charset="0"/>
              </a:rPr>
              <a:t>в форме традиционных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странично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-ориентированных</a:t>
            </a:r>
            <a:r>
              <a:rPr lang="ru-RU" sz="2800" dirty="0">
                <a:latin typeface="Arial Narrow" pitchFamily="34" charset="0"/>
              </a:rPr>
              <a:t> руководств</a:t>
            </a:r>
            <a:r>
              <a:rPr lang="en-US" sz="2800" dirty="0">
                <a:latin typeface="Arial Narrow" pitchFamily="34" charset="0"/>
              </a:rPr>
              <a:t>;</a:t>
            </a:r>
          </a:p>
          <a:p>
            <a:pPr marL="693738" indent="-342900">
              <a:spcAft>
                <a:spcPts val="600"/>
              </a:spcAft>
            </a:pPr>
            <a:r>
              <a:rPr lang="en-US" dirty="0">
                <a:latin typeface="Arial Narrow" pitchFamily="34" charset="0"/>
              </a:rPr>
              <a:t>TG Builder </a:t>
            </a:r>
            <a:r>
              <a:rPr lang="ru-RU" dirty="0">
                <a:latin typeface="Arial Narrow" pitchFamily="34" charset="0"/>
              </a:rPr>
              <a:t>ориентирован на разработку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ru-RU" dirty="0">
                <a:latin typeface="Arial Narrow" pitchFamily="34" charset="0"/>
              </a:rPr>
              <a:t>и сопровождение документации с учётом требований международной спецификации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ASD S1000D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и отечественных НД</a:t>
            </a:r>
            <a:endParaRPr lang="ru-RU" dirty="0">
              <a:latin typeface="Arial Narrow" pitchFamily="34" charset="0"/>
            </a:endParaRPr>
          </a:p>
          <a:p>
            <a:pPr marL="693738" indent="-342900">
              <a:spcAft>
                <a:spcPts val="600"/>
              </a:spcAft>
            </a:pPr>
            <a:endParaRPr lang="en-US" sz="1800" dirty="0">
              <a:latin typeface="Arial Narrow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ACFA63-1C6E-4406-B054-5682AF7C1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21" y="646654"/>
            <a:ext cx="2460379" cy="19636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A6CF41-CE2D-4441-9FAA-BF09FCE94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21" y="2682804"/>
            <a:ext cx="2390407" cy="19636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BF000D-76E1-4639-AB4E-8596F75A6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20" y="4745488"/>
            <a:ext cx="2390407" cy="1864324"/>
          </a:xfrm>
          <a:prstGeom prst="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011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18FF67-2494-4AF0-90C4-7A5EBBB7E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6">
            <a:extLst>
              <a:ext uri="{FF2B5EF4-FFF2-40B4-BE49-F238E27FC236}">
                <a16:creationId xmlns:a16="http://schemas.microsoft.com/office/drawing/2014/main" id="{6CA36A8B-2B3E-436F-9E91-02E4861F207B}"/>
              </a:ext>
            </a:extLst>
          </p:cNvPr>
          <p:cNvSpPr txBox="1">
            <a:spLocks/>
          </p:cNvSpPr>
          <p:nvPr/>
        </p:nvSpPr>
        <p:spPr>
          <a:xfrm>
            <a:off x="2190750" y="1287672"/>
            <a:ext cx="6798618" cy="52299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0938" lvl="1" indent="-342900">
              <a:spcAft>
                <a:spcPts val="600"/>
              </a:spcAft>
            </a:pPr>
            <a:r>
              <a:rPr lang="ru-RU" sz="1800" dirty="0">
                <a:latin typeface="Arial Narrow" pitchFamily="34" charset="0"/>
              </a:rPr>
              <a:t>Разработка плана-проспекта эксплуатационной документации, планирование и управление коллективной работой по формированию ЭД</a:t>
            </a:r>
          </a:p>
          <a:p>
            <a:pPr marL="1150938" lvl="1" indent="-342900">
              <a:spcAft>
                <a:spcPts val="600"/>
              </a:spcAft>
            </a:pPr>
            <a:r>
              <a:rPr lang="ru-RU" sz="1800" dirty="0">
                <a:latin typeface="Arial Narrow" pitchFamily="34" charset="0"/>
              </a:rPr>
              <a:t>Разработка и внесение изменений (поддержка в актуальном состоянии по ГОСТ 2.503) модулей данных</a:t>
            </a:r>
          </a:p>
          <a:p>
            <a:pPr marL="1150938" lvl="1" indent="-342900">
              <a:spcAft>
                <a:spcPts val="600"/>
              </a:spcAft>
            </a:pPr>
            <a:r>
              <a:rPr lang="ru-RU" sz="1800" dirty="0">
                <a:latin typeface="Arial Narrow" pitchFamily="34" charset="0"/>
              </a:rPr>
              <a:t>Контроль качества разработанной эксплуатационной документации, контроль процессов перевода на иностранные языки, контроль выпуска и утверждения готовой ЭД</a:t>
            </a:r>
          </a:p>
          <a:p>
            <a:pPr marL="1150938" lvl="1" indent="-342900">
              <a:spcAft>
                <a:spcPts val="600"/>
              </a:spcAft>
            </a:pPr>
            <a:r>
              <a:rPr lang="ru-RU" sz="1800" dirty="0">
                <a:latin typeface="Arial Narrow" pitchFamily="34" charset="0"/>
              </a:rPr>
              <a:t>Разработка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ЭД на семейство изделий</a:t>
            </a:r>
            <a:r>
              <a:rPr lang="ru-RU" sz="1800" dirty="0">
                <a:latin typeface="Arial Narrow" pitchFamily="34" charset="0"/>
              </a:rPr>
              <a:t>, с учётом всех модификаций изделий и вариантов их эксплуатации  различных заказчиков.</a:t>
            </a:r>
            <a:endParaRPr lang="en-US" sz="1800" dirty="0">
              <a:latin typeface="Arial Narrow" pitchFamily="34" charset="0"/>
            </a:endParaRPr>
          </a:p>
          <a:p>
            <a:pPr marL="1150938" lvl="1" indent="-342900">
              <a:spcAft>
                <a:spcPts val="600"/>
              </a:spcAft>
            </a:pPr>
            <a:r>
              <a:rPr lang="ru-RU" sz="1800" dirty="0">
                <a:latin typeface="Arial Narrow" pitchFamily="34" charset="0"/>
              </a:rPr>
              <a:t>Работа в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едином информационном пространстве</a:t>
            </a:r>
            <a:r>
              <a:rPr lang="ru-RU" sz="1800" dirty="0">
                <a:latin typeface="Arial Narrow" pitchFamily="34" charset="0"/>
              </a:rPr>
              <a:t>, с использованием данных из смежных информационных систем (</a:t>
            </a:r>
            <a:r>
              <a:rPr lang="en-US" sz="1800" dirty="0">
                <a:latin typeface="Arial Narrow" pitchFamily="34" charset="0"/>
              </a:rPr>
              <a:t>PDM</a:t>
            </a:r>
            <a:r>
              <a:rPr lang="ru-RU" sz="1800" dirty="0">
                <a:latin typeface="Arial Narrow" pitchFamily="34" charset="0"/>
              </a:rPr>
              <a:t>, С</a:t>
            </a:r>
            <a:r>
              <a:rPr lang="en-US" sz="1800" dirty="0">
                <a:latin typeface="Arial Narrow" pitchFamily="34" charset="0"/>
              </a:rPr>
              <a:t>AD</a:t>
            </a:r>
            <a:r>
              <a:rPr lang="ru-RU" sz="1800" dirty="0">
                <a:latin typeface="Arial Narrow" pitchFamily="34" charset="0"/>
              </a:rPr>
              <a:t>, </a:t>
            </a:r>
            <a:r>
              <a:rPr lang="en-US" sz="1800" dirty="0">
                <a:latin typeface="Arial Narrow" pitchFamily="34" charset="0"/>
              </a:rPr>
              <a:t>MDM</a:t>
            </a:r>
            <a:r>
              <a:rPr lang="ru-RU" sz="1800" dirty="0">
                <a:latin typeface="Arial Narrow" pitchFamily="34" charset="0"/>
              </a:rPr>
              <a:t> и т.д.)</a:t>
            </a:r>
          </a:p>
          <a:p>
            <a:pPr marL="1150938" lvl="1" indent="-342900">
              <a:spcAft>
                <a:spcPts val="600"/>
              </a:spcAft>
            </a:pPr>
            <a:r>
              <a:rPr lang="ru-RU" sz="1800" dirty="0">
                <a:latin typeface="Arial Narrow" pitchFamily="34" charset="0"/>
              </a:rPr>
              <a:t>Обеспечение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ЭД на всех уровнях эксплуатации</a:t>
            </a:r>
            <a:r>
              <a:rPr lang="en-US" sz="1800" dirty="0">
                <a:latin typeface="Arial Narrow" pitchFamily="34" charset="0"/>
              </a:rPr>
              <a:t>:</a:t>
            </a:r>
            <a:r>
              <a:rPr lang="ru-RU" sz="1800" dirty="0">
                <a:latin typeface="Arial Narrow" pitchFamily="34" charset="0"/>
              </a:rPr>
              <a:t> При использовании изделия по назначению, при обслуживании силами эксплуатанта, при плановых и внеплановых работах в сервисных центрах и ремонте у изготовителя.</a:t>
            </a:r>
          </a:p>
          <a:p>
            <a:pPr marL="1608138" lvl="2" indent="-342900">
              <a:spcAft>
                <a:spcPts val="600"/>
              </a:spcAft>
            </a:pPr>
            <a:endParaRPr lang="ru-RU" sz="1400" dirty="0">
              <a:latin typeface="Arial Narrow" pitchFamily="34" charset="0"/>
            </a:endParaRPr>
          </a:p>
          <a:p>
            <a:pPr marL="1150938" lvl="1" indent="-342900">
              <a:spcAft>
                <a:spcPts val="600"/>
              </a:spcAft>
            </a:pPr>
            <a:endParaRPr lang="en-US" sz="1800" dirty="0">
              <a:latin typeface="Arial Narrow" pitchFamily="34" charset="0"/>
            </a:endParaRPr>
          </a:p>
          <a:p>
            <a:endParaRPr lang="ru-RU" sz="1800" dirty="0"/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AFE1D1F7-9A00-45AA-863E-58AFDCE5FB75}"/>
              </a:ext>
            </a:extLst>
          </p:cNvPr>
          <p:cNvSpPr txBox="1">
            <a:spLocks/>
          </p:cNvSpPr>
          <p:nvPr/>
        </p:nvSpPr>
        <p:spPr>
          <a:xfrm>
            <a:off x="1937657" y="101625"/>
            <a:ext cx="7226929" cy="1074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решаемые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 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 Builder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EF503B-F23A-4004-9700-129496E57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99" y="1205723"/>
            <a:ext cx="2272882" cy="158136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22DA530-03F8-4147-8E16-F4AA69BD7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71" y="1801728"/>
            <a:ext cx="1286783" cy="1133898"/>
          </a:xfrm>
          <a:prstGeom prst="rect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BB174E-A8CD-473A-BA76-9F438B909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37" y="2620466"/>
            <a:ext cx="2358723" cy="197436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8F2391-E636-414C-8AA0-5BC82D41C3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1885" y="3472635"/>
            <a:ext cx="1541106" cy="227327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" name="Picture 2" descr="D:\Pub\Семинар 2016\web_ENG.PNG">
            <a:extLst>
              <a:ext uri="{FF2B5EF4-FFF2-40B4-BE49-F238E27FC236}">
                <a16:creationId xmlns:a16="http://schemas.microsoft.com/office/drawing/2014/main" id="{A0D69C79-6D7E-4A11-9C36-F45C516E6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5" y="4792266"/>
            <a:ext cx="2382765" cy="172002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AF3E68EA-B478-4108-A77F-A38D8713B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83" y="6016673"/>
            <a:ext cx="1890669" cy="693052"/>
          </a:xfrm>
          <a:prstGeom prst="rect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2685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BFB64D5-7CF6-4ED8-8F8B-AAD94B7EC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15" y="0"/>
            <a:ext cx="9144000" cy="6858000"/>
          </a:xfrm>
          <a:prstGeom prst="rect">
            <a:avLst/>
          </a:prstGeom>
        </p:spPr>
      </p:pic>
      <p:sp>
        <p:nvSpPr>
          <p:cNvPr id="15" name="Text Box 9">
            <a:extLst>
              <a:ext uri="{FF2B5EF4-FFF2-40B4-BE49-F238E27FC236}">
                <a16:creationId xmlns:a16="http://schemas.microsoft.com/office/drawing/2014/main" id="{8E4492BE-AB6E-47E5-B2DD-C4D0E9CA2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344" y="22576"/>
            <a:ext cx="689065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4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TG Builder </a:t>
            </a:r>
            <a:r>
              <a:rPr lang="ru-RU" altLang="ru-RU" sz="4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системе поддержки ЖЦ изделия</a:t>
            </a: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D21CAEA9-0281-49AE-8E21-6598396CD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9220" y="3281284"/>
            <a:ext cx="2294913" cy="154444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t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/>
              <a:t>Автоматизированная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/>
              <a:t>система АЛП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i="1" dirty="0"/>
              <a:t>управление БД АЛП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EED6572C-8CD4-4AC7-BB64-4D35A931D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006" y="4941503"/>
            <a:ext cx="1756144" cy="1575148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t"/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latin typeface="Arial" charset="0"/>
              </a:rPr>
              <a:t>АС</a:t>
            </a:r>
            <a:r>
              <a:rPr lang="ru-RU" altLang="ru-RU" sz="1200" b="1" dirty="0">
                <a:latin typeface="Arial" charset="0"/>
              </a:rPr>
              <a:t> сбора и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dirty="0">
                <a:latin typeface="Arial" charset="0"/>
              </a:rPr>
              <a:t>анализа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dirty="0">
                <a:latin typeface="Arial" charset="0"/>
              </a:rPr>
              <a:t>эксплуатационной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dirty="0">
                <a:latin typeface="Arial" charset="0"/>
              </a:rPr>
              <a:t>статистики</a:t>
            </a:r>
          </a:p>
        </p:txBody>
      </p:sp>
      <p:sp>
        <p:nvSpPr>
          <p:cNvPr id="18" name="AutoShape 31">
            <a:extLst>
              <a:ext uri="{FF2B5EF4-FFF2-40B4-BE49-F238E27FC236}">
                <a16:creationId xmlns:a16="http://schemas.microsoft.com/office/drawing/2014/main" id="{B4AAD4F1-7CAA-4C4C-8415-4D63C3607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1119" y="5046153"/>
            <a:ext cx="917927" cy="136585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en-US" altLang="ru-RU" sz="1000" dirty="0"/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ru-RU" altLang="ru-RU" sz="1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Данные из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ru-RU" altLang="ru-RU" sz="1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Эксплуатации: 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ru-RU" altLang="ru-RU" sz="1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данные от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ru-RU" altLang="ru-RU" sz="1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бортовых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ru-RU" altLang="ru-RU" sz="1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систем,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ru-RU" altLang="ru-RU" sz="1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СОК и др.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ru-RU" altLang="ru-RU" sz="1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altLang="ru-RU" sz="1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on-line </a:t>
            </a:r>
            <a:r>
              <a:rPr lang="ru-RU" altLang="ru-RU" sz="1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или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ru-RU" altLang="ru-RU" sz="1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на носителях)</a:t>
            </a:r>
          </a:p>
        </p:txBody>
      </p:sp>
      <p:sp>
        <p:nvSpPr>
          <p:cNvPr id="19" name="AutoShape 34">
            <a:extLst>
              <a:ext uri="{FF2B5EF4-FFF2-40B4-BE49-F238E27FC236}">
                <a16:creationId xmlns:a16="http://schemas.microsoft.com/office/drawing/2014/main" id="{3EA26008-D5C7-4C40-B101-62C2275A3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22" y="1346015"/>
            <a:ext cx="2553469" cy="172819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 dirty="0"/>
              <a:t>PDM </a:t>
            </a:r>
            <a:r>
              <a:rPr lang="ru-RU" altLang="ru-RU" sz="1600" b="1" dirty="0"/>
              <a:t>предприятия</a:t>
            </a:r>
          </a:p>
          <a:p>
            <a:pPr marL="171450" indent="-171450" eaLnBrk="1" hangingPunct="1">
              <a:spcBef>
                <a:spcPct val="0"/>
              </a:spcBef>
              <a:buClrTx/>
              <a:buSzTx/>
            </a:pPr>
            <a:r>
              <a:rPr lang="ru-RU" altLang="ru-RU" sz="1200" dirty="0"/>
              <a:t>конструкторский состав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ru-RU" sz="1200" dirty="0"/>
              <a:t>    </a:t>
            </a:r>
            <a:r>
              <a:rPr lang="ru-RU" altLang="ru-RU" sz="1200" dirty="0"/>
              <a:t>изделия, </a:t>
            </a:r>
          </a:p>
          <a:p>
            <a:pPr marL="171450" indent="-171450" eaLnBrk="1" hangingPunct="1">
              <a:spcBef>
                <a:spcPct val="0"/>
              </a:spcBef>
              <a:buClrTx/>
              <a:buSzTx/>
            </a:pPr>
            <a:r>
              <a:rPr lang="ru-RU" altLang="ru-RU" sz="1200" dirty="0"/>
              <a:t>сведения о вариантах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ru-RU" sz="1200" dirty="0"/>
              <a:t>    </a:t>
            </a:r>
            <a:r>
              <a:rPr lang="ru-RU" altLang="ru-RU" sz="1200" dirty="0"/>
              <a:t>конфигурации, </a:t>
            </a:r>
          </a:p>
          <a:p>
            <a:pPr marL="171450" indent="-171450" eaLnBrk="1" hangingPunct="1">
              <a:spcBef>
                <a:spcPct val="0"/>
              </a:spcBef>
              <a:buClrTx/>
              <a:buSzTx/>
            </a:pPr>
            <a:r>
              <a:rPr lang="ru-RU" altLang="ru-RU" sz="1200" dirty="0"/>
              <a:t>чертежи, схемы, 3</a:t>
            </a:r>
            <a:r>
              <a:rPr lang="en-US" altLang="ru-RU" sz="1200" dirty="0"/>
              <a:t>D</a:t>
            </a:r>
            <a:r>
              <a:rPr lang="ru-RU" altLang="ru-RU" sz="1200" dirty="0"/>
              <a:t> модели,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ru-RU" sz="1200" dirty="0"/>
              <a:t>    </a:t>
            </a:r>
            <a:r>
              <a:rPr lang="ru-RU" altLang="ru-RU" sz="1200" dirty="0"/>
              <a:t>пояснительные записки и др.</a:t>
            </a:r>
          </a:p>
        </p:txBody>
      </p:sp>
      <p:sp>
        <p:nvSpPr>
          <p:cNvPr id="20" name="AutoShape 34">
            <a:extLst>
              <a:ext uri="{FF2B5EF4-FFF2-40B4-BE49-F238E27FC236}">
                <a16:creationId xmlns:a16="http://schemas.microsoft.com/office/drawing/2014/main" id="{A3F1BB3B-444A-4A54-BEFA-2EFACA911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90" y="3212976"/>
            <a:ext cx="2531342" cy="1681061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 dirty="0"/>
              <a:t>MDM </a:t>
            </a:r>
            <a:r>
              <a:rPr lang="ru-RU" altLang="ru-RU" sz="1600" b="1" dirty="0"/>
              <a:t>предприятия:</a:t>
            </a:r>
            <a:r>
              <a:rPr lang="en-US" altLang="ru-RU" sz="1600" b="1" dirty="0"/>
              <a:t> </a:t>
            </a:r>
            <a:endParaRPr lang="ru-RU" altLang="ru-RU" sz="16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i="1" dirty="0"/>
              <a:t>нормативно-справочная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200" i="1" dirty="0"/>
              <a:t>информация </a:t>
            </a:r>
          </a:p>
          <a:p>
            <a:pPr marL="171450" indent="-171450" eaLnBrk="1" hangingPunct="1">
              <a:spcBef>
                <a:spcPct val="0"/>
              </a:spcBef>
              <a:buClrTx/>
              <a:buSzTx/>
            </a:pPr>
            <a:r>
              <a:rPr lang="ru-RU" altLang="ru-RU" sz="1200" dirty="0"/>
              <a:t>оборудование для </a:t>
            </a:r>
            <a:r>
              <a:rPr lang="ru-RU" altLang="ru-RU" sz="1200" dirty="0" err="1"/>
              <a:t>ТОиР</a:t>
            </a:r>
            <a:endParaRPr lang="ru-RU" altLang="ru-RU" sz="1200" dirty="0"/>
          </a:p>
          <a:p>
            <a:pPr marL="171450" indent="-171450" eaLnBrk="1" hangingPunct="1">
              <a:spcBef>
                <a:spcPct val="0"/>
              </a:spcBef>
              <a:buClrTx/>
              <a:buSzTx/>
            </a:pPr>
            <a:r>
              <a:rPr lang="ru-RU" altLang="ru-RU" sz="1200" dirty="0"/>
              <a:t>материалы, </a:t>
            </a:r>
          </a:p>
          <a:p>
            <a:pPr marL="171450" indent="-171450" eaLnBrk="1" hangingPunct="1">
              <a:spcBef>
                <a:spcPct val="0"/>
              </a:spcBef>
              <a:buClrTx/>
              <a:buSzTx/>
            </a:pPr>
            <a:r>
              <a:rPr lang="ru-RU" altLang="ru-RU" sz="1200" dirty="0"/>
              <a:t>специальности и др.</a:t>
            </a:r>
            <a:r>
              <a:rPr lang="ru-RU" altLang="ru-RU" sz="1200" b="1" dirty="0"/>
              <a:t> </a:t>
            </a:r>
          </a:p>
        </p:txBody>
      </p:sp>
      <p:sp>
        <p:nvSpPr>
          <p:cNvPr id="21" name="AutoShape 34">
            <a:extLst>
              <a:ext uri="{FF2B5EF4-FFF2-40B4-BE49-F238E27FC236}">
                <a16:creationId xmlns:a16="http://schemas.microsoft.com/office/drawing/2014/main" id="{771244EE-7B7E-47AF-8041-17F050D2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240" y="4993903"/>
            <a:ext cx="2520278" cy="147031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 dirty="0"/>
              <a:t>ERP</a:t>
            </a:r>
            <a:r>
              <a:rPr lang="ru-RU" altLang="ru-RU" sz="1600" b="1" dirty="0"/>
              <a:t> предприятия:</a:t>
            </a:r>
            <a:r>
              <a:rPr lang="en-US" altLang="ru-RU" sz="1600" b="1" dirty="0"/>
              <a:t> </a:t>
            </a:r>
            <a:endParaRPr lang="ru-RU" altLang="ru-RU" sz="1600" b="1" dirty="0"/>
          </a:p>
          <a:p>
            <a:pPr marL="171450" indent="-171450" eaLnBrk="1" hangingPunct="1">
              <a:spcBef>
                <a:spcPct val="0"/>
              </a:spcBef>
              <a:buClrTx/>
              <a:buSzTx/>
            </a:pPr>
            <a:r>
              <a:rPr lang="ru-RU" altLang="ru-RU" sz="1200" dirty="0"/>
              <a:t>предприятия-поставщики ПКИ, </a:t>
            </a:r>
          </a:p>
          <a:p>
            <a:pPr marL="171450" indent="-171450" eaLnBrk="1" hangingPunct="1">
              <a:spcBef>
                <a:spcPct val="0"/>
              </a:spcBef>
              <a:buClrTx/>
              <a:buSzTx/>
            </a:pPr>
            <a:r>
              <a:rPr lang="ru-RU" altLang="ru-RU" sz="1200" dirty="0"/>
              <a:t>цены на ПКИ и материалы, </a:t>
            </a:r>
          </a:p>
          <a:p>
            <a:pPr marL="171450" indent="-171450" eaLnBrk="1" hangingPunct="1">
              <a:spcBef>
                <a:spcPct val="0"/>
              </a:spcBef>
              <a:buClrTx/>
              <a:buSzTx/>
            </a:pPr>
            <a:r>
              <a:rPr lang="ru-RU" altLang="ru-RU" sz="1200" dirty="0"/>
              <a:t>нормативы оплаты труда и др. </a:t>
            </a:r>
          </a:p>
        </p:txBody>
      </p:sp>
      <p:sp>
        <p:nvSpPr>
          <p:cNvPr id="22" name="AutoShape 3">
            <a:extLst>
              <a:ext uri="{FF2B5EF4-FFF2-40B4-BE49-F238E27FC236}">
                <a16:creationId xmlns:a16="http://schemas.microsoft.com/office/drawing/2014/main" id="{F072ED33-AC49-4F42-9CF6-1CE3EBFC5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3837" y="3221629"/>
            <a:ext cx="1944688" cy="1661986"/>
          </a:xfrm>
          <a:prstGeom prst="roundRect">
            <a:avLst>
              <a:gd name="adj" fmla="val 16667"/>
            </a:avLst>
          </a:prstGeom>
          <a:ln w="57150" cmpd="thickThin"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t"/>
          <a:lstStyle/>
          <a:p>
            <a:pPr algn="ctr">
              <a:spcBef>
                <a:spcPct val="0"/>
              </a:spcBef>
            </a:pPr>
            <a:r>
              <a:rPr lang="en-US" altLang="ru-RU" sz="1600" b="1" dirty="0">
                <a:latin typeface="Arial" charset="0"/>
              </a:rPr>
              <a:t>Technical Guide</a:t>
            </a:r>
          </a:p>
          <a:p>
            <a:pPr algn="ctr">
              <a:spcBef>
                <a:spcPct val="0"/>
              </a:spcBef>
            </a:pPr>
            <a:r>
              <a:rPr lang="en-US" altLang="ru-RU" sz="1600" b="1" dirty="0">
                <a:latin typeface="Arial" charset="0"/>
              </a:rPr>
              <a:t>Builder</a:t>
            </a:r>
          </a:p>
          <a:p>
            <a:pPr algn="ctr">
              <a:spcBef>
                <a:spcPct val="0"/>
              </a:spcBef>
            </a:pPr>
            <a:r>
              <a:rPr lang="ru-RU" altLang="ru-RU" sz="1200" i="1" dirty="0">
                <a:solidFill>
                  <a:schemeClr val="tx1"/>
                </a:solidFill>
                <a:latin typeface="Arial" charset="0"/>
              </a:rPr>
              <a:t>Формирование и </a:t>
            </a:r>
          </a:p>
          <a:p>
            <a:pPr algn="ctr">
              <a:spcBef>
                <a:spcPct val="0"/>
              </a:spcBef>
            </a:pPr>
            <a:r>
              <a:rPr lang="ru-RU" altLang="ru-RU" sz="1200" i="1" dirty="0">
                <a:solidFill>
                  <a:schemeClr val="tx1"/>
                </a:solidFill>
                <a:latin typeface="Arial" charset="0"/>
              </a:rPr>
              <a:t>сопровождение ЭД</a:t>
            </a: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6DF39D18-5DD3-4478-9B61-2DA36F93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741" y="1711776"/>
            <a:ext cx="2280530" cy="83435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t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b="1" dirty="0"/>
          </a:p>
        </p:txBody>
      </p:sp>
      <p:cxnSp>
        <p:nvCxnSpPr>
          <p:cNvPr id="24" name="Соединитель: уступ 23">
            <a:extLst>
              <a:ext uri="{FF2B5EF4-FFF2-40B4-BE49-F238E27FC236}">
                <a16:creationId xmlns:a16="http://schemas.microsoft.com/office/drawing/2014/main" id="{5BDE6C3B-36A9-42A4-8D19-F2F07FA8F5D5}"/>
              </a:ext>
            </a:extLst>
          </p:cNvPr>
          <p:cNvCxnSpPr>
            <a:cxnSpLocks/>
            <a:stCxn id="16" idx="3"/>
            <a:endCxn id="22" idx="1"/>
          </p:cNvCxnSpPr>
          <p:nvPr/>
        </p:nvCxnSpPr>
        <p:spPr>
          <a:xfrm flipV="1">
            <a:off x="5664133" y="4052622"/>
            <a:ext cx="1029704" cy="884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id="{CDA81154-5CDD-4769-85C0-5D64F0F54CEC}"/>
              </a:ext>
            </a:extLst>
          </p:cNvPr>
          <p:cNvCxnSpPr>
            <a:cxnSpLocks/>
            <a:stCxn id="23" idx="1"/>
            <a:endCxn id="19" idx="3"/>
          </p:cNvCxnSpPr>
          <p:nvPr/>
        </p:nvCxnSpPr>
        <p:spPr>
          <a:xfrm rot="10800000" flipV="1">
            <a:off x="3428591" y="2128951"/>
            <a:ext cx="650150" cy="8116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E5D5B269-514B-4E60-BC4C-8B8E88ACE3E3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3428590" y="2655649"/>
            <a:ext cx="1088087" cy="625635"/>
          </a:xfrm>
          <a:prstGeom prst="bent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: уступ 26">
            <a:extLst>
              <a:ext uri="{FF2B5EF4-FFF2-40B4-BE49-F238E27FC236}">
                <a16:creationId xmlns:a16="http://schemas.microsoft.com/office/drawing/2014/main" id="{338B0961-20B9-46C9-B164-84BA454A5823}"/>
              </a:ext>
            </a:extLst>
          </p:cNvPr>
          <p:cNvCxnSpPr>
            <a:cxnSpLocks/>
            <a:stCxn id="20" idx="3"/>
            <a:endCxn id="16" idx="1"/>
          </p:cNvCxnSpPr>
          <p:nvPr/>
        </p:nvCxnSpPr>
        <p:spPr>
          <a:xfrm flipV="1">
            <a:off x="3059832" y="4053506"/>
            <a:ext cx="309388" cy="1"/>
          </a:xfrm>
          <a:prstGeom prst="bentConnector3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: уступ 27">
            <a:extLst>
              <a:ext uri="{FF2B5EF4-FFF2-40B4-BE49-F238E27FC236}">
                <a16:creationId xmlns:a16="http://schemas.microsoft.com/office/drawing/2014/main" id="{B5ACA41B-1FB3-4AB1-A09B-9E81409CB6B6}"/>
              </a:ext>
            </a:extLst>
          </p:cNvPr>
          <p:cNvCxnSpPr>
            <a:cxnSpLocks/>
            <a:stCxn id="21" idx="3"/>
            <a:endCxn id="16" idx="2"/>
          </p:cNvCxnSpPr>
          <p:nvPr/>
        </p:nvCxnSpPr>
        <p:spPr>
          <a:xfrm flipV="1">
            <a:off x="4137518" y="4825727"/>
            <a:ext cx="379159" cy="903336"/>
          </a:xfrm>
          <a:prstGeom prst="bent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EBE37337-C1BD-439D-B079-FA403974D053}"/>
              </a:ext>
            </a:extLst>
          </p:cNvPr>
          <p:cNvCxnSpPr>
            <a:cxnSpLocks/>
            <a:stCxn id="17" idx="1"/>
            <a:endCxn id="16" idx="2"/>
          </p:cNvCxnSpPr>
          <p:nvPr/>
        </p:nvCxnSpPr>
        <p:spPr>
          <a:xfrm rot="10800000">
            <a:off x="4516678" y="4825727"/>
            <a:ext cx="646329" cy="903350"/>
          </a:xfrm>
          <a:prstGeom prst="bentConnector2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: уступ 28">
            <a:extLst>
              <a:ext uri="{FF2B5EF4-FFF2-40B4-BE49-F238E27FC236}">
                <a16:creationId xmlns:a16="http://schemas.microsoft.com/office/drawing/2014/main" id="{4216A125-EF17-438A-B506-2BE638AA3C78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609703" y="4701131"/>
            <a:ext cx="431375" cy="24037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: уступ 30">
            <a:extLst>
              <a:ext uri="{FF2B5EF4-FFF2-40B4-BE49-F238E27FC236}">
                <a16:creationId xmlns:a16="http://schemas.microsoft.com/office/drawing/2014/main" id="{32A9E037-4726-46E3-B4C0-A1B110F62072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rot="10800000">
            <a:off x="6919151" y="5729078"/>
            <a:ext cx="911969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A133B1F-B052-423F-8878-858AEF51B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135" y="4140074"/>
            <a:ext cx="643885" cy="68124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D351452-4BFC-477E-81C9-D9A67BF05A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745" y="5910083"/>
            <a:ext cx="527526" cy="518162"/>
          </a:xfrm>
          <a:prstGeom prst="rect">
            <a:avLst/>
          </a:prstGeom>
        </p:spPr>
      </p:pic>
      <p:pic>
        <p:nvPicPr>
          <p:cNvPr id="43" name="Рисунок 42" descr="Изображение выглядит как LEGO, игрушка, предме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FED9214-5A6C-459F-932A-A79F0AB2EA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95" y="2013915"/>
            <a:ext cx="504058" cy="53403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BF95FB3-750A-4146-8F48-75D5246769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04" y="4090568"/>
            <a:ext cx="610563" cy="61056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4345B6D-F272-4448-A5C6-10DE433426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310" r="65918" b="6567"/>
          <a:stretch/>
        </p:blipFill>
        <p:spPr>
          <a:xfrm>
            <a:off x="4257731" y="1709476"/>
            <a:ext cx="602908" cy="779574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FE071A0-0810-48E3-8BA8-4A0664FDB3BF}"/>
              </a:ext>
            </a:extLst>
          </p:cNvPr>
          <p:cNvSpPr/>
          <p:nvPr/>
        </p:nvSpPr>
        <p:spPr>
          <a:xfrm>
            <a:off x="4937620" y="1637598"/>
            <a:ext cx="1453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sz="2400" b="1" dirty="0"/>
              <a:t>CAD</a:t>
            </a:r>
            <a:r>
              <a:rPr lang="ru-RU" altLang="ru-RU" b="1" dirty="0"/>
              <a:t> </a:t>
            </a:r>
          </a:p>
          <a:p>
            <a:pPr>
              <a:spcBef>
                <a:spcPct val="0"/>
              </a:spcBef>
            </a:pPr>
            <a:r>
              <a:rPr lang="ru-RU" altLang="ru-RU" sz="1000" b="1" dirty="0"/>
              <a:t>инженерный анализ, </a:t>
            </a:r>
          </a:p>
          <a:p>
            <a:pPr>
              <a:spcBef>
                <a:spcPct val="0"/>
              </a:spcBef>
            </a:pPr>
            <a:r>
              <a:rPr lang="ru-RU" altLang="ru-RU" sz="1000" b="1" dirty="0"/>
              <a:t>анализ надежности </a:t>
            </a:r>
          </a:p>
          <a:p>
            <a:pPr>
              <a:spcBef>
                <a:spcPct val="0"/>
              </a:spcBef>
            </a:pPr>
            <a:r>
              <a:rPr lang="ru-RU" altLang="ru-RU" sz="1000" b="1" dirty="0"/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349122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71C02E-2C00-4312-AB0F-7EEDBDF53D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3" b="13268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13C8252-AF7A-4C7D-9C2A-A432F8E44017}"/>
              </a:ext>
            </a:extLst>
          </p:cNvPr>
          <p:cNvSpPr txBox="1">
            <a:spLocks/>
          </p:cNvSpPr>
          <p:nvPr/>
        </p:nvSpPr>
        <p:spPr>
          <a:xfrm>
            <a:off x="1765864" y="107675"/>
            <a:ext cx="6960965" cy="114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нового в 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Guider Builder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(1)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954020-FA3E-4FD7-ADB7-60E4AAF9EC30}"/>
              </a:ext>
            </a:extLst>
          </p:cNvPr>
          <p:cNvSpPr/>
          <p:nvPr/>
        </p:nvSpPr>
        <p:spPr>
          <a:xfrm>
            <a:off x="603251" y="1397779"/>
            <a:ext cx="8123578" cy="4650760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Новые инструменты для поддержки комплексной технологии проектирования эксплуатационной документации – репозитории технических данных (</a:t>
            </a:r>
            <a:r>
              <a:rPr lang="en-US" sz="2000" dirty="0">
                <a:latin typeface="Arial Narrow" panose="020B0606020202030204" pitchFamily="34" charset="0"/>
              </a:rPr>
              <a:t>CIR</a:t>
            </a:r>
            <a:r>
              <a:rPr lang="ru-RU" sz="2000" dirty="0">
                <a:latin typeface="Arial Narrow" panose="020B0606020202030204" pitchFamily="34" charset="0"/>
              </a:rPr>
              <a:t>) – сведения о составных частях, инструментах и материалах. «Цепочка» связей  от </a:t>
            </a:r>
            <a:r>
              <a:rPr lang="en-US" sz="2000" dirty="0">
                <a:latin typeface="Arial Narrow" panose="020B0606020202030204" pitchFamily="34" charset="0"/>
              </a:rPr>
              <a:t>PDM</a:t>
            </a:r>
            <a:r>
              <a:rPr lang="ru-RU" sz="2000" dirty="0">
                <a:latin typeface="Arial Narrow" panose="020B0606020202030204" pitchFamily="34" charset="0"/>
              </a:rPr>
              <a:t>-систем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и систем НСИ до абзаца в модуле данных.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Обновлённый набор инструментов для конфигурирования эксплуатационной документации на семейство изделий.  Поддержка отображения правил применимости для всех видов ЭД (</a:t>
            </a:r>
            <a:r>
              <a:rPr lang="en-US" sz="2000" dirty="0">
                <a:latin typeface="Arial Narrow" panose="020B0606020202030204" pitchFamily="34" charset="0"/>
              </a:rPr>
              <a:t>XML</a:t>
            </a:r>
            <a:r>
              <a:rPr lang="ru-RU" sz="2000" dirty="0">
                <a:latin typeface="Arial Narrow" panose="020B0606020202030204" pitchFamily="34" charset="0"/>
              </a:rPr>
              <a:t>, интерактивной и печатной). Централизованный справочник правил применяемости.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Единый механизм отслеживания изменений в ЭД, как на уровне модулей данных, так и на уровне информационных наборов и публикаций. </a:t>
            </a:r>
          </a:p>
        </p:txBody>
      </p:sp>
    </p:spTree>
    <p:extLst>
      <p:ext uri="{BB962C8B-B14F-4D97-AF65-F5344CB8AC3E}">
        <p14:creationId xmlns:p14="http://schemas.microsoft.com/office/powerpoint/2010/main" val="285726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A7C520-6B1B-40A9-82E8-E630097C41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3" b="13268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655DE3-59C5-408A-A342-D5DBBB51A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45" y="3572704"/>
            <a:ext cx="3854252" cy="28249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0BB175-D831-4219-B484-BA9778E98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997" y="4623488"/>
            <a:ext cx="2473856" cy="20043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F8D679-E5D4-41FA-832D-A2038662D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46" y="568492"/>
            <a:ext cx="3854251" cy="26780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D498CF-7E69-4B0F-B076-67F5921756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7308" y="4223986"/>
            <a:ext cx="3854252" cy="23183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FB9B54-4D36-445D-843D-31BE983EDD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705" y="786953"/>
            <a:ext cx="4101459" cy="29021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BB78EA-BED1-4794-A2DD-94BAFDCF68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0122" y="2475060"/>
            <a:ext cx="3023733" cy="1660924"/>
          </a:xfrm>
          <a:prstGeom prst="rect">
            <a:avLst/>
          </a:prstGeom>
        </p:spPr>
      </p:pic>
      <p:sp>
        <p:nvSpPr>
          <p:cNvPr id="11" name="Облачко с текстом: прямоугольное 10">
            <a:extLst>
              <a:ext uri="{FF2B5EF4-FFF2-40B4-BE49-F238E27FC236}">
                <a16:creationId xmlns:a16="http://schemas.microsoft.com/office/drawing/2014/main" id="{B54FF83C-AC32-4731-A51D-5DA5B33BA1D4}"/>
              </a:ext>
            </a:extLst>
          </p:cNvPr>
          <p:cNvSpPr/>
          <p:nvPr/>
        </p:nvSpPr>
        <p:spPr>
          <a:xfrm>
            <a:off x="91175" y="786953"/>
            <a:ext cx="1854822" cy="903572"/>
          </a:xfrm>
          <a:prstGeom prst="wedgeRectCallout">
            <a:avLst>
              <a:gd name="adj1" fmla="val 48435"/>
              <a:gd name="adj2" fmla="val 1021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Справочник атрибутов </a:t>
            </a:r>
          </a:p>
        </p:txBody>
      </p:sp>
      <p:sp>
        <p:nvSpPr>
          <p:cNvPr id="12" name="Облачко с текстом: прямоугольное 11">
            <a:extLst>
              <a:ext uri="{FF2B5EF4-FFF2-40B4-BE49-F238E27FC236}">
                <a16:creationId xmlns:a16="http://schemas.microsoft.com/office/drawing/2014/main" id="{D2D17B02-832C-4FEC-B73D-364DB712F060}"/>
              </a:ext>
            </a:extLst>
          </p:cNvPr>
          <p:cNvSpPr/>
          <p:nvPr/>
        </p:nvSpPr>
        <p:spPr>
          <a:xfrm>
            <a:off x="4105300" y="1401140"/>
            <a:ext cx="1854822" cy="903572"/>
          </a:xfrm>
          <a:prstGeom prst="wedgeRectCallout">
            <a:avLst>
              <a:gd name="adj1" fmla="val 72193"/>
              <a:gd name="adj2" fmla="val 13265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Справочник Правил применяемости</a:t>
            </a:r>
          </a:p>
        </p:txBody>
      </p:sp>
      <p:sp>
        <p:nvSpPr>
          <p:cNvPr id="13" name="Облачко с текстом: прямоугольное 12">
            <a:extLst>
              <a:ext uri="{FF2B5EF4-FFF2-40B4-BE49-F238E27FC236}">
                <a16:creationId xmlns:a16="http://schemas.microsoft.com/office/drawing/2014/main" id="{262FA333-CCAD-44C8-985D-5BD7DE75C9FE}"/>
              </a:ext>
            </a:extLst>
          </p:cNvPr>
          <p:cNvSpPr/>
          <p:nvPr/>
        </p:nvSpPr>
        <p:spPr>
          <a:xfrm>
            <a:off x="1328103" y="3385512"/>
            <a:ext cx="1854822" cy="903572"/>
          </a:xfrm>
          <a:prstGeom prst="wedgeRectCallout">
            <a:avLst>
              <a:gd name="adj1" fmla="val 42495"/>
              <a:gd name="adj2" fmla="val 1521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Справочник Условий Эксплуатации</a:t>
            </a:r>
          </a:p>
        </p:txBody>
      </p:sp>
      <p:sp>
        <p:nvSpPr>
          <p:cNvPr id="14" name="Облачко с текстом: прямоугольное 13">
            <a:extLst>
              <a:ext uri="{FF2B5EF4-FFF2-40B4-BE49-F238E27FC236}">
                <a16:creationId xmlns:a16="http://schemas.microsoft.com/office/drawing/2014/main" id="{3A45545B-3903-4C14-8038-3E30D1FCF354}"/>
              </a:ext>
            </a:extLst>
          </p:cNvPr>
          <p:cNvSpPr/>
          <p:nvPr/>
        </p:nvSpPr>
        <p:spPr>
          <a:xfrm>
            <a:off x="7091033" y="3772200"/>
            <a:ext cx="1854822" cy="903572"/>
          </a:xfrm>
          <a:prstGeom prst="wedgeRectCallout">
            <a:avLst>
              <a:gd name="adj1" fmla="val -88176"/>
              <a:gd name="adj2" fmla="val 14362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Перечень изделий и их конфигураций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AE880596-AB64-4D59-8B7B-AD49E4F333E8}"/>
              </a:ext>
            </a:extLst>
          </p:cNvPr>
          <p:cNvSpPr/>
          <p:nvPr/>
        </p:nvSpPr>
        <p:spPr>
          <a:xfrm>
            <a:off x="3913125" y="2336454"/>
            <a:ext cx="1013456" cy="872162"/>
          </a:xfrm>
          <a:prstGeom prst="rightArrow">
            <a:avLst>
              <a:gd name="adj1" fmla="val 50000"/>
              <a:gd name="adj2" fmla="val 6319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8DDC3A19-B24C-458B-987A-0746A9BF4EF6}"/>
              </a:ext>
            </a:extLst>
          </p:cNvPr>
          <p:cNvSpPr/>
          <p:nvPr/>
        </p:nvSpPr>
        <p:spPr>
          <a:xfrm>
            <a:off x="3928770" y="5189571"/>
            <a:ext cx="1013456" cy="872162"/>
          </a:xfrm>
          <a:prstGeom prst="rightArrow">
            <a:avLst>
              <a:gd name="adj1" fmla="val 50000"/>
              <a:gd name="adj2" fmla="val 6319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2814AB3-4350-40ED-B96E-731B3B7CF68C}"/>
              </a:ext>
            </a:extLst>
          </p:cNvPr>
          <p:cNvSpPr txBox="1">
            <a:spLocks/>
          </p:cNvSpPr>
          <p:nvPr/>
        </p:nvSpPr>
        <p:spPr>
          <a:xfrm>
            <a:off x="0" y="85498"/>
            <a:ext cx="9144000" cy="6138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средств для конфигурирования ЭД</a:t>
            </a:r>
          </a:p>
        </p:txBody>
      </p:sp>
    </p:spTree>
    <p:extLst>
      <p:ext uri="{BB962C8B-B14F-4D97-AF65-F5344CB8AC3E}">
        <p14:creationId xmlns:p14="http://schemas.microsoft.com/office/powerpoint/2010/main" val="3166726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71C02E-2C00-4312-AB0F-7EEDBDF53D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3" b="13268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13C8252-AF7A-4C7D-9C2A-A432F8E44017}"/>
              </a:ext>
            </a:extLst>
          </p:cNvPr>
          <p:cNvSpPr txBox="1">
            <a:spLocks/>
          </p:cNvSpPr>
          <p:nvPr/>
        </p:nvSpPr>
        <p:spPr>
          <a:xfrm>
            <a:off x="1916336" y="149101"/>
            <a:ext cx="6960965" cy="114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нового в 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Guider Builder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(2)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954020-FA3E-4FD7-ADB7-60E4AAF9EC30}"/>
              </a:ext>
            </a:extLst>
          </p:cNvPr>
          <p:cNvSpPr/>
          <p:nvPr/>
        </p:nvSpPr>
        <p:spPr>
          <a:xfrm>
            <a:off x="757989" y="1441191"/>
            <a:ext cx="8119312" cy="5170646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Обновлённый пользовательский интерфейс и новые функции для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основных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редакторов модулей данных</a:t>
            </a:r>
            <a:r>
              <a:rPr lang="en-US" sz="2000" dirty="0">
                <a:latin typeface="Arial Narrow" panose="020B0606020202030204" pitchFamily="34" charset="0"/>
              </a:rPr>
              <a:t>: 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Описательные модули данных</a:t>
            </a:r>
            <a:r>
              <a:rPr lang="en-US" sz="2000" dirty="0">
                <a:latin typeface="Arial Narrow" panose="020B0606020202030204" pitchFamily="34" charset="0"/>
              </a:rPr>
              <a:t>;</a:t>
            </a:r>
            <a:r>
              <a:rPr lang="ru-RU" sz="2000" dirty="0">
                <a:latin typeface="Arial Narrow" panose="020B0606020202030204" pitchFamily="34" charset="0"/>
              </a:rPr>
              <a:t> 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Процедурные модули данных</a:t>
            </a:r>
            <a:r>
              <a:rPr lang="en-US" sz="2000" dirty="0">
                <a:latin typeface="Arial Narrow" panose="020B0606020202030204" pitchFamily="34" charset="0"/>
              </a:rPr>
              <a:t>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Процедуры поиска и устранения неисправностей.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Новые возможности для мультимедиа-сопровождения сведений о технологии обслуживания изделий. Поддержка функций для монтажа мультимедиа фрагментов.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Поддержка работы в </a:t>
            </a:r>
            <a:r>
              <a:rPr lang="en-US" sz="2000" dirty="0">
                <a:latin typeface="Arial Narrow" panose="020B0606020202030204" pitchFamily="34" charset="0"/>
              </a:rPr>
              <a:t>TG Browser</a:t>
            </a:r>
            <a:r>
              <a:rPr lang="ru-RU" sz="2000" dirty="0">
                <a:latin typeface="Arial Narrow" panose="020B0606020202030204" pitchFamily="34" charset="0"/>
              </a:rPr>
              <a:t> функций «умного» поиска по информации из  оптических меток (</a:t>
            </a:r>
            <a:r>
              <a:rPr lang="en-US" sz="2000" dirty="0">
                <a:latin typeface="Arial Narrow" panose="020B0606020202030204" pitchFamily="34" charset="0"/>
              </a:rPr>
              <a:t>QR-</a:t>
            </a:r>
            <a:r>
              <a:rPr lang="ru-RU" sz="2000" dirty="0">
                <a:latin typeface="Arial Narrow" panose="020B0606020202030204" pitchFamily="34" charset="0"/>
              </a:rPr>
              <a:t>коды, </a:t>
            </a:r>
            <a:r>
              <a:rPr lang="en-US" sz="2000" dirty="0">
                <a:latin typeface="Arial Narrow" panose="020B0606020202030204" pitchFamily="34" charset="0"/>
              </a:rPr>
              <a:t>Data Matrix</a:t>
            </a:r>
            <a:r>
              <a:rPr lang="ru-RU" sz="2000" dirty="0">
                <a:latin typeface="Arial Narrow" panose="020B0606020202030204" pitchFamily="34" charset="0"/>
              </a:rPr>
              <a:t>-коды, и т.п.). Новые возможности для поиска и навигации по ЭД.</a:t>
            </a:r>
          </a:p>
        </p:txBody>
      </p:sp>
    </p:spTree>
    <p:extLst>
      <p:ext uri="{BB962C8B-B14F-4D97-AF65-F5344CB8AC3E}">
        <p14:creationId xmlns:p14="http://schemas.microsoft.com/office/powerpoint/2010/main" val="357687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A7C520-6B1B-40A9-82E8-E630097C41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3" b="13268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AD3503-DD32-45C7-99FF-469A634CD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09" y="700828"/>
            <a:ext cx="4805292" cy="41913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65697C-F185-41E8-AF5E-16242AAEB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515" y="1292590"/>
            <a:ext cx="5165360" cy="36009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A3C799-786C-446D-B5F6-C1C657DD10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4052" y="3470834"/>
            <a:ext cx="4300366" cy="2845499"/>
          </a:xfrm>
          <a:prstGeom prst="rect">
            <a:avLst/>
          </a:prstGeom>
        </p:spPr>
      </p:pic>
      <p:sp>
        <p:nvSpPr>
          <p:cNvPr id="7" name="Облачко с текстом: прямоугольное 6">
            <a:extLst>
              <a:ext uri="{FF2B5EF4-FFF2-40B4-BE49-F238E27FC236}">
                <a16:creationId xmlns:a16="http://schemas.microsoft.com/office/drawing/2014/main" id="{034F3248-0902-4274-A278-A9824C7BFD3C}"/>
              </a:ext>
            </a:extLst>
          </p:cNvPr>
          <p:cNvSpPr/>
          <p:nvPr/>
        </p:nvSpPr>
        <p:spPr>
          <a:xfrm>
            <a:off x="1088545" y="5683595"/>
            <a:ext cx="1940560" cy="903572"/>
          </a:xfrm>
          <a:prstGeom prst="wedgeRectCallout">
            <a:avLst>
              <a:gd name="adj1" fmla="val 70936"/>
              <a:gd name="adj2" fmla="val -13836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Инструменты для монтажа видео-фрагментов</a:t>
            </a:r>
          </a:p>
        </p:txBody>
      </p:sp>
      <p:sp>
        <p:nvSpPr>
          <p:cNvPr id="8" name="Облачко с текстом: прямоугольное 7">
            <a:extLst>
              <a:ext uri="{FF2B5EF4-FFF2-40B4-BE49-F238E27FC236}">
                <a16:creationId xmlns:a16="http://schemas.microsoft.com/office/drawing/2014/main" id="{D91FD298-F9EC-4F07-9ADE-D6D487EB7FD9}"/>
              </a:ext>
            </a:extLst>
          </p:cNvPr>
          <p:cNvSpPr/>
          <p:nvPr/>
        </p:nvSpPr>
        <p:spPr>
          <a:xfrm>
            <a:off x="7078722" y="5153172"/>
            <a:ext cx="1940560" cy="903572"/>
          </a:xfrm>
          <a:prstGeom prst="wedgeRectCallout">
            <a:avLst>
              <a:gd name="adj1" fmla="val -45182"/>
              <a:gd name="adj2" fmla="val -12632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Единая панель ввода текстовых данных</a:t>
            </a:r>
          </a:p>
        </p:txBody>
      </p:sp>
      <p:sp>
        <p:nvSpPr>
          <p:cNvPr id="9" name="Облачко с текстом: прямоугольное 8">
            <a:extLst>
              <a:ext uri="{FF2B5EF4-FFF2-40B4-BE49-F238E27FC236}">
                <a16:creationId xmlns:a16="http://schemas.microsoft.com/office/drawing/2014/main" id="{7D786881-318D-4032-AA3C-B1FE3DF5AE67}"/>
              </a:ext>
            </a:extLst>
          </p:cNvPr>
          <p:cNvSpPr/>
          <p:nvPr/>
        </p:nvSpPr>
        <p:spPr>
          <a:xfrm>
            <a:off x="300094" y="1704960"/>
            <a:ext cx="2389737" cy="903572"/>
          </a:xfrm>
          <a:prstGeom prst="wedgeRectCallout">
            <a:avLst>
              <a:gd name="adj1" fmla="val 40621"/>
              <a:gd name="adj2" fmla="val -8014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Унифицированные панели редакторских инструментов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50657E1-6A25-45F0-BCC5-7A4EA2DCDFC6}"/>
              </a:ext>
            </a:extLst>
          </p:cNvPr>
          <p:cNvSpPr txBox="1">
            <a:spLocks/>
          </p:cNvSpPr>
          <p:nvPr/>
        </p:nvSpPr>
        <p:spPr>
          <a:xfrm>
            <a:off x="0" y="85498"/>
            <a:ext cx="9144000" cy="6138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редакторы модулей данных</a:t>
            </a:r>
          </a:p>
        </p:txBody>
      </p:sp>
    </p:spTree>
    <p:extLst>
      <p:ext uri="{BB962C8B-B14F-4D97-AF65-F5344CB8AC3E}">
        <p14:creationId xmlns:p14="http://schemas.microsoft.com/office/powerpoint/2010/main" val="233591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71C02E-2C00-4312-AB0F-7EEDBDF53D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3" b="13268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13C8252-AF7A-4C7D-9C2A-A432F8E44017}"/>
              </a:ext>
            </a:extLst>
          </p:cNvPr>
          <p:cNvSpPr txBox="1">
            <a:spLocks/>
          </p:cNvSpPr>
          <p:nvPr/>
        </p:nvSpPr>
        <p:spPr>
          <a:xfrm>
            <a:off x="2183035" y="118063"/>
            <a:ext cx="6960965" cy="114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нового в 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Guider Builder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(3)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954020-FA3E-4FD7-ADB7-60E4AAF9EC30}"/>
              </a:ext>
            </a:extLst>
          </p:cNvPr>
          <p:cNvSpPr/>
          <p:nvPr/>
        </p:nvSpPr>
        <p:spPr>
          <a:xfrm>
            <a:off x="1387539" y="1261063"/>
            <a:ext cx="7470608" cy="5170646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Улучшенные инструменты для работы с арабским текстом. Новые функции для вёрстки таблиц с двунаправленным текстом.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Готовый прикладной программный интерфейс (</a:t>
            </a:r>
            <a:r>
              <a:rPr lang="en-US" sz="2000" dirty="0">
                <a:latin typeface="Arial Narrow" panose="020B0606020202030204" pitchFamily="34" charset="0"/>
              </a:rPr>
              <a:t>API</a:t>
            </a:r>
            <a:r>
              <a:rPr lang="ru-RU" sz="2000" dirty="0">
                <a:latin typeface="Arial Narrow" panose="020B0606020202030204" pitchFamily="34" charset="0"/>
              </a:rPr>
              <a:t>) для обмена данными </a:t>
            </a:r>
            <a:r>
              <a:rPr lang="en-US" sz="2000" dirty="0">
                <a:latin typeface="Arial Narrow" panose="020B0606020202030204" pitchFamily="34" charset="0"/>
              </a:rPr>
              <a:t>TG Web Server </a:t>
            </a:r>
            <a:r>
              <a:rPr lang="ru-RU" sz="2000" dirty="0">
                <a:latin typeface="Arial Narrow" panose="020B0606020202030204" pitchFamily="34" charset="0"/>
              </a:rPr>
              <a:t>с веб-сервисами корпоративных информационных систем.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Доступен новый формат формирования </a:t>
            </a:r>
            <a:r>
              <a:rPr lang="ru-RU" sz="2000" dirty="0" err="1">
                <a:latin typeface="Arial Narrow" panose="020B0606020202030204" pitchFamily="34" charset="0"/>
              </a:rPr>
              <a:t>странично</a:t>
            </a:r>
            <a:r>
              <a:rPr lang="ru-RU" sz="2000" dirty="0">
                <a:latin typeface="Arial Narrow" panose="020B0606020202030204" pitchFamily="34" charset="0"/>
              </a:rPr>
              <a:t>-ориентированных публикаций – А5</a:t>
            </a:r>
            <a:r>
              <a:rPr lang="en-US" sz="2000" dirty="0">
                <a:latin typeface="Arial Narrow" panose="020B0606020202030204" pitchFamily="34" charset="0"/>
              </a:rPr>
              <a:t>: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[21 x 14,8 </a:t>
            </a:r>
            <a:r>
              <a:rPr lang="ru-RU" sz="2000" dirty="0">
                <a:latin typeface="Arial Narrow" panose="020B0606020202030204" pitchFamily="34" charset="0"/>
              </a:rPr>
              <a:t>см</a:t>
            </a:r>
            <a:r>
              <a:rPr lang="en-US" sz="2000" dirty="0">
                <a:latin typeface="Arial Narrow" panose="020B0606020202030204" pitchFamily="34" charset="0"/>
              </a:rPr>
              <a:t>]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Комплекс инструментов для формирования всей номенклатуры ЭД в различных формах представления, для уровней -  «Тип изделия», «Парк изделий», «Экземпляр изделия», с учётом индивидуальных особенностей и ограничений.</a:t>
            </a:r>
            <a:endParaRPr 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57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919</TotalTime>
  <Words>2433</Words>
  <Application>Microsoft Office PowerPoint</Application>
  <PresentationFormat>Экран (4:3)</PresentationFormat>
  <Paragraphs>199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67</cp:revision>
  <cp:lastPrinted>2018-06-14T06:40:58Z</cp:lastPrinted>
  <dcterms:created xsi:type="dcterms:W3CDTF">2018-06-12T10:09:07Z</dcterms:created>
  <dcterms:modified xsi:type="dcterms:W3CDTF">2018-06-14T06:45:40Z</dcterms:modified>
</cp:coreProperties>
</file>